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1" r:id="rId2"/>
    <p:sldId id="446" r:id="rId3"/>
    <p:sldId id="416" r:id="rId4"/>
    <p:sldId id="415" r:id="rId5"/>
    <p:sldId id="435" r:id="rId6"/>
    <p:sldId id="425" r:id="rId7"/>
    <p:sldId id="432" r:id="rId8"/>
    <p:sldId id="411" r:id="rId9"/>
    <p:sldId id="427" r:id="rId10"/>
    <p:sldId id="436" r:id="rId11"/>
    <p:sldId id="429" r:id="rId12"/>
    <p:sldId id="437" r:id="rId13"/>
    <p:sldId id="423" r:id="rId14"/>
    <p:sldId id="424" r:id="rId15"/>
    <p:sldId id="445" r:id="rId16"/>
    <p:sldId id="417" r:id="rId17"/>
    <p:sldId id="438" r:id="rId18"/>
    <p:sldId id="439" r:id="rId19"/>
    <p:sldId id="440" r:id="rId20"/>
    <p:sldId id="441" r:id="rId21"/>
    <p:sldId id="442" r:id="rId22"/>
    <p:sldId id="443" r:id="rId23"/>
    <p:sldId id="430" r:id="rId24"/>
    <p:sldId id="447" r:id="rId25"/>
    <p:sldId id="431" r:id="rId26"/>
    <p:sldId id="444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DRG Presentation" id="{496F43C5-CD1A-CF4A-BD51-170D4216569F}">
          <p14:sldIdLst>
            <p14:sldId id="291"/>
            <p14:sldId id="446"/>
            <p14:sldId id="416"/>
            <p14:sldId id="415"/>
            <p14:sldId id="435"/>
            <p14:sldId id="425"/>
            <p14:sldId id="432"/>
            <p14:sldId id="411"/>
            <p14:sldId id="427"/>
            <p14:sldId id="436"/>
            <p14:sldId id="429"/>
            <p14:sldId id="437"/>
            <p14:sldId id="423"/>
            <p14:sldId id="424"/>
            <p14:sldId id="445"/>
            <p14:sldId id="417"/>
            <p14:sldId id="438"/>
            <p14:sldId id="439"/>
            <p14:sldId id="440"/>
            <p14:sldId id="441"/>
            <p14:sldId id="442"/>
            <p14:sldId id="443"/>
            <p14:sldId id="430"/>
            <p14:sldId id="447"/>
            <p14:sldId id="431"/>
            <p14:sldId id="44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ey, Josh" initials="KJ" lastIdx="2" clrIdx="0">
    <p:extLst>
      <p:ext uri="{19B8F6BF-5375-455C-9EA6-DF929625EA0E}">
        <p15:presenceInfo xmlns:p15="http://schemas.microsoft.com/office/powerpoint/2012/main" userId="S-1-5-21-1702937302-3244510045-2416084594-7705" providerId="AD"/>
      </p:ext>
    </p:extLst>
  </p:cmAuthor>
  <p:cmAuthor id="2" name="Detore, Chris" initials="DC" lastIdx="10" clrIdx="1">
    <p:extLst>
      <p:ext uri="{19B8F6BF-5375-455C-9EA6-DF929625EA0E}">
        <p15:presenceInfo xmlns:p15="http://schemas.microsoft.com/office/powerpoint/2012/main" userId="S-1-5-21-1702937302-3244510045-2416084594-49018" providerId="AD"/>
      </p:ext>
    </p:extLst>
  </p:cmAuthor>
  <p:cmAuthor id="3" name="Microsoft Office User" initials="MOU" lastIdx="4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4" name="Cipicchio, Maria" initials="CM" lastIdx="2" clrIdx="3">
    <p:extLst>
      <p:ext uri="{19B8F6BF-5375-455C-9EA6-DF929625EA0E}">
        <p15:presenceInfo xmlns:p15="http://schemas.microsoft.com/office/powerpoint/2012/main" userId="S-1-5-21-1702937302-3244510045-2416084594-28432" providerId="AD"/>
      </p:ext>
    </p:extLst>
  </p:cmAuthor>
  <p:cmAuthor id="5" name="Benton, Stephen" initials="BS" lastIdx="1" clrIdx="4">
    <p:extLst>
      <p:ext uri="{19B8F6BF-5375-455C-9EA6-DF929625EA0E}">
        <p15:presenceInfo xmlns:p15="http://schemas.microsoft.com/office/powerpoint/2012/main" userId="bbf342e1-0cf1-436c-87b6-70b589ab2a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979"/>
    <a:srgbClr val="D9D9D9"/>
    <a:srgbClr val="4472C4"/>
    <a:srgbClr val="F2F2F2"/>
    <a:srgbClr val="FFFF00"/>
    <a:srgbClr val="9A729B"/>
    <a:srgbClr val="985F96"/>
    <a:srgbClr val="A984A9"/>
    <a:srgbClr val="F9917F"/>
    <a:srgbClr val="C19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1" autoAdjust="0"/>
    <p:restoredTop sz="94394" autoAdjust="0"/>
  </p:normalViewPr>
  <p:slideViewPr>
    <p:cSldViewPr snapToGrid="0" snapToObjects="1">
      <p:cViewPr varScale="1">
        <p:scale>
          <a:sx n="108" d="100"/>
          <a:sy n="108" d="100"/>
        </p:scale>
        <p:origin x="270" y="102"/>
      </p:cViewPr>
      <p:guideLst>
        <p:guide orient="horz" pos="34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45" d="100"/>
          <a:sy n="145" d="100"/>
        </p:scale>
        <p:origin x="41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A5-0441-8581-836994B2C7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9A5-0441-8581-836994B2C7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A5-0441-8581-836994B2C7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9A5-0441-8581-836994B2C71A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9A5-0441-8581-836994B2C71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A5-0441-8581-836994B2C71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A5-0441-8581-836994B2C71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9A5-0441-8581-836994B2C71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A5-0441-8581-836994B2C71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9A5-0441-8581-836994B2C71A}"/>
              </c:ext>
            </c:extLst>
          </c:dPt>
          <c:cat>
            <c:strRef>
              <c:f>Sheet1!$A$2:$A$6</c:f>
              <c:strCache>
                <c:ptCount val="5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5-0441-8581-836994B2C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817422602594283"/>
          <c:y val="0.24145277888665045"/>
          <c:w val="0.21383704475657"/>
          <c:h val="0.517094018903092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A5-0441-8581-836994B2C7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9A5-0441-8581-836994B2C7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A5-0441-8581-836994B2C7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9A5-0441-8581-836994B2C71A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9A5-0441-8581-836994B2C71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A5-0441-8581-836994B2C71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A5-0441-8581-836994B2C71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9A5-0441-8581-836994B2C71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A5-0441-8581-836994B2C71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9A5-0441-8581-836994B2C71A}"/>
              </c:ext>
            </c:extLst>
          </c:dPt>
          <c:cat>
            <c:strRef>
              <c:f>Sheet1!$A$2:$A$6</c:f>
              <c:strCache>
                <c:ptCount val="5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5-0441-8581-836994B2C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axId val="2089994111"/>
        <c:axId val="1745625055"/>
      </c:barChart>
      <c:catAx>
        <c:axId val="20899941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45625055"/>
        <c:crosses val="autoZero"/>
        <c:auto val="1"/>
        <c:lblAlgn val="ctr"/>
        <c:lblOffset val="100"/>
        <c:noMultiLvlLbl val="0"/>
      </c:catAx>
      <c:valAx>
        <c:axId val="174562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994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7-5C4B-ACD8-384068E77F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7-5C4B-ACD8-384068E77F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7-5C4B-ACD8-384068E77F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E7-5C4B-ACD8-384068E77F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E7-5C4B-ACD8-384068E77F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E7-5C4B-ACD8-384068E77F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2E7-5C4B-ACD8-384068E77F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2E7-5C4B-ACD8-384068E77F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2E7-5C4B-ACD8-384068E77F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2E7-5C4B-ACD8-384068E77FAE}"/>
              </c:ext>
            </c:extLst>
          </c:dPt>
          <c:cat>
            <c:strRef>
              <c:f>Sheet1!$A$2:$A$11</c:f>
              <c:strCache>
                <c:ptCount val="10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2E7-5C4B-ACD8-384068E77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148087065730592"/>
          <c:y val="0.14656860234208019"/>
          <c:w val="0.25958934898123132"/>
          <c:h val="0.7660011031813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Sheet1!$A$2:$A$6</cx:f>
        <cx:lvl ptCount="5">
          <cx:pt idx="0">Color 1</cx:pt>
          <cx:pt idx="1">Color 2</cx:pt>
          <cx:pt idx="2">Color 3</cx:pt>
          <cx:pt idx="3">Color 4</cx:pt>
          <cx:pt idx="4">Color 5</cx:pt>
        </cx:lvl>
      </cx:strDim>
      <cx:numDim type="size">
        <cx:f dir="row">Sheet1!$B$2:$B$6</cx:f>
        <cx:lvl ptCount="5" formatCode="General">
          <cx:pt idx="0">10</cx:pt>
          <cx:pt idx="1">10</cx:pt>
          <cx:pt idx="2">10</cx:pt>
          <cx:pt idx="3">10</cx:pt>
          <cx:pt idx="4">10</cx:pt>
        </cx:lvl>
      </cx:numDim>
    </cx:data>
  </cx:chartData>
  <cx:chart>
    <cx:title pos="t" align="ctr" overlay="0">
      <cx:tx>
        <cx:txData>
          <cx:v>Chart Title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/>
          </a:pPr>
          <a:r>
            <a:rPr lang="en-US" sz="1400" b="1" i="0" u="none" strike="noStrike" cap="all" baseline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</a:rPr>
            <a:t>Chart Title</a:t>
          </a:r>
        </a:p>
      </cx:txPr>
    </cx:title>
    <cx:plotArea>
      <cx:plotAreaRegion>
        <cx:series layoutId="treemap" uniqueId="{527D8CA6-DB8A-2145-870F-071D53133F17}">
          <cx:tx>
            <cx:txData>
              <cx:f>Sheet1!$B$1</cx:f>
              <cx:v>Sales</cx:v>
            </cx:txData>
          </cx:tx>
          <cx:dataPt idx="0">
            <cx:spPr>
              <a:solidFill>
                <a:srgbClr val="7A1979"/>
              </a:solidFill>
            </cx:spPr>
          </cx:dataPt>
          <cx:dataPt idx="1">
            <cx:spPr>
              <a:solidFill>
                <a:srgbClr val="418AC9"/>
              </a:solidFill>
            </cx:spPr>
          </cx:dataPt>
          <cx:dataPt idx="2">
            <cx:spPr>
              <a:solidFill>
                <a:srgbClr val="6C6271"/>
              </a:solidFill>
            </cx:spPr>
          </cx:dataPt>
          <cx:dataPt idx="3">
            <cx:spPr>
              <a:solidFill>
                <a:srgbClr val="58C0E0"/>
              </a:solidFill>
            </cx:spPr>
          </cx:dataPt>
          <cx:dataPt idx="4">
            <cx:spPr>
              <a:solidFill>
                <a:srgbClr val="F36D24"/>
              </a:solidFill>
            </cx:spPr>
          </cx:dataPt>
          <cx:dataLabels pos="ctr">
            <cx:visibility seriesName="0" categoryName="0" value="1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33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63D37-3D70-5647-91D9-A2527579094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552B2F-061F-5944-B417-574D2CDE9C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5E1E4-A4CB-A742-99AC-89289EF5F006}" type="datetimeFigureOut">
              <a:rPr lang="en-US" smtClean="0"/>
              <a:t>10/22/2018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6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FF0B-D72E-C34C-B841-C31B9B3B1813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55479-A3F8-BA40-8422-A1A0518B5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</a:rPr>
              <a:t>NOTE:</a:t>
            </a:r>
            <a:r>
              <a:rPr lang="en-US" dirty="0">
                <a:solidFill>
                  <a:schemeClr val="bg1"/>
                </a:solidFill>
              </a:rPr>
              <a:t> There are additional master layout styles in this template. Go to the layout button on the home tab to find more.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5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incidence</a:t>
            </a:r>
          </a:p>
          <a:p>
            <a:endParaRPr lang="en-US" dirty="0"/>
          </a:p>
          <a:p>
            <a:r>
              <a:rPr lang="en-US" dirty="0"/>
              <a:t>Type of projects/ use cases/business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7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 For facility label and </a:t>
            </a:r>
            <a:r>
              <a:rPr lang="en-US" dirty="0" err="1"/>
              <a:t>healthbase_id</a:t>
            </a:r>
            <a:r>
              <a:rPr lang="en-US" dirty="0"/>
              <a:t>:</a:t>
            </a:r>
          </a:p>
          <a:p>
            <a:pPr marL="800100" lvl="1" indent="-342900">
              <a:buClrTx/>
              <a:buFont typeface="+mj-lt"/>
              <a:buAutoNum type="arabicParenR"/>
            </a:pPr>
            <a:r>
              <a:rPr lang="en-US" sz="1400" dirty="0"/>
              <a:t>For claims </a:t>
            </a:r>
            <a:r>
              <a:rPr lang="en-US" sz="1400" dirty="0">
                <a:solidFill>
                  <a:srgbClr val="FF0000"/>
                </a:solidFill>
              </a:rPr>
              <a:t>with</a:t>
            </a:r>
            <a:r>
              <a:rPr lang="en-US" sz="1400" dirty="0"/>
              <a:t> a mastered </a:t>
            </a:r>
            <a:r>
              <a:rPr lang="en-US" sz="1400" dirty="0" err="1"/>
              <a:t>organization_npi</a:t>
            </a:r>
            <a:r>
              <a:rPr lang="en-US" sz="1400" dirty="0"/>
              <a:t> (from </a:t>
            </a:r>
            <a:r>
              <a:rPr lang="en-US" sz="1400" dirty="0" err="1"/>
              <a:t>project_analytics.reference.CLAIMS_SUBMITS_FACILITY_MASTER_NEW</a:t>
            </a:r>
            <a:r>
              <a:rPr lang="en-US" sz="1400" dirty="0"/>
              <a:t>), join with HEALTHBASE_ENTITYLOOKUP to get their </a:t>
            </a:r>
            <a:r>
              <a:rPr lang="en-US" sz="1400" dirty="0" err="1"/>
              <a:t>healthbase_id</a:t>
            </a:r>
            <a:endParaRPr lang="en-US" sz="1400" dirty="0"/>
          </a:p>
          <a:p>
            <a:pPr marL="800100" lvl="1" indent="-342900">
              <a:buClrTx/>
              <a:buFont typeface="+mj-lt"/>
              <a:buAutoNum type="arabicParenR"/>
            </a:pPr>
            <a:r>
              <a:rPr lang="en-US" sz="1400" dirty="0"/>
              <a:t>For claims </a:t>
            </a:r>
            <a:r>
              <a:rPr lang="en-US" sz="1400" dirty="0">
                <a:solidFill>
                  <a:srgbClr val="FF0000"/>
                </a:solidFill>
              </a:rPr>
              <a:t>without</a:t>
            </a:r>
            <a:r>
              <a:rPr lang="en-US" sz="1400" dirty="0"/>
              <a:t> a mastered </a:t>
            </a:r>
            <a:r>
              <a:rPr lang="en-US" sz="1400" dirty="0" err="1"/>
              <a:t>organization_npi</a:t>
            </a:r>
            <a:r>
              <a:rPr lang="en-US" sz="1400" dirty="0"/>
              <a:t> (Osprey with the most cases), use their </a:t>
            </a:r>
            <a:r>
              <a:rPr lang="en-US" sz="1400" dirty="0" err="1"/>
              <a:t>provider_npi</a:t>
            </a:r>
            <a:r>
              <a:rPr lang="en-US" sz="1400" dirty="0"/>
              <a:t> and the associated </a:t>
            </a:r>
            <a:r>
              <a:rPr lang="en-US" sz="1400" dirty="0" err="1"/>
              <a:t>healthbase_id</a:t>
            </a:r>
            <a:r>
              <a:rPr lang="en-US" sz="1400" dirty="0"/>
              <a:t> as a surrogate. For claims with more than one </a:t>
            </a:r>
            <a:r>
              <a:rPr lang="en-US" sz="1400" dirty="0" err="1"/>
              <a:t>provider_npi</a:t>
            </a:r>
            <a:r>
              <a:rPr lang="en-US" sz="1400" dirty="0"/>
              <a:t>, decide the primary </a:t>
            </a:r>
            <a:r>
              <a:rPr lang="en-US" sz="1400" dirty="0" err="1"/>
              <a:t>provider_npi</a:t>
            </a:r>
            <a:r>
              <a:rPr lang="en-US" sz="1400" dirty="0"/>
              <a:t> for each.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** For patient information: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sure Use RWD_DB.THIRD_PARTY.ZIP3STATEMAP to exclude claims with invalid zip3/state 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7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3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2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3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incidence</a:t>
            </a:r>
          </a:p>
          <a:p>
            <a:endParaRPr lang="en-US" dirty="0"/>
          </a:p>
          <a:p>
            <a:r>
              <a:rPr lang="en-US" dirty="0"/>
              <a:t>Type of projects/ use cases/business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2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7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7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err="1"/>
              <a:t>Omnya’s</a:t>
            </a:r>
            <a:r>
              <a:rPr lang="en-US" dirty="0"/>
              <a:t> input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0.png"/><Relationship Id="rId4" Type="http://schemas.microsoft.com/office/2014/relationships/chartEx" Target="../charts/chartEx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Main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EF6077-0DD8-244F-BFFD-2DBF1E2DB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95" y="0"/>
            <a:ext cx="5307905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102" y="6002114"/>
            <a:ext cx="4823522" cy="33518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Published: #Month#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9997622" y="6490819"/>
            <a:ext cx="2022100" cy="26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-2" y="587666"/>
            <a:ext cx="288759" cy="2091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102" y="587667"/>
            <a:ext cx="5628898" cy="1313294"/>
          </a:xfrm>
          <a:prstGeom prst="rect">
            <a:avLst/>
          </a:prstGeom>
        </p:spPr>
        <p:txBody>
          <a:bodyPr lIns="0" rIns="0" anchor="b" anchorCtr="0"/>
          <a:lstStyle>
            <a:lvl1pPr algn="l">
              <a:defRPr sz="4000">
                <a:solidFill>
                  <a:srgbClr val="7B19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B6AB1D-E9CB-0947-BB3C-7C1370217D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90" y="1984375"/>
            <a:ext cx="5629145" cy="69473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0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22" y="5638800"/>
            <a:ext cx="1540809" cy="6985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092512D-DDE5-674D-AE72-2D61E6D8D8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101" y="5179581"/>
            <a:ext cx="4823523" cy="822533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Analyst(s): #Name#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CB200E94-B579-BB4A-A03F-7A62BBE58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24B7B4-9391-DF41-87D0-D2E26173DD55}"/>
              </a:ext>
            </a:extLst>
          </p:cNvPr>
          <p:cNvSpPr txBox="1"/>
          <p:nvPr userDrawn="1"/>
        </p:nvSpPr>
        <p:spPr>
          <a:xfrm>
            <a:off x="7061797" y="503026"/>
            <a:ext cx="16874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DISEASE-FOCUSED ANALYSTS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48DE7-15A9-744D-B6EE-85EC632904AD}"/>
              </a:ext>
            </a:extLst>
          </p:cNvPr>
          <p:cNvSpPr txBox="1"/>
          <p:nvPr userDrawn="1"/>
        </p:nvSpPr>
        <p:spPr>
          <a:xfrm>
            <a:off x="6856773" y="2130760"/>
            <a:ext cx="12469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REAL-WORLD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6285D5-1014-7445-8E93-11A3E073197C}"/>
              </a:ext>
            </a:extLst>
          </p:cNvPr>
          <p:cNvSpPr txBox="1"/>
          <p:nvPr userDrawn="1"/>
        </p:nvSpPr>
        <p:spPr>
          <a:xfrm>
            <a:off x="6240157" y="5267683"/>
            <a:ext cx="17706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PRIMARY MARKET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FAF96A-ECB1-7D45-8F95-6726DECF2673}"/>
              </a:ext>
            </a:extLst>
          </p:cNvPr>
          <p:cNvSpPr txBox="1"/>
          <p:nvPr userDrawn="1"/>
        </p:nvSpPr>
        <p:spPr>
          <a:xfrm>
            <a:off x="8749281" y="1447556"/>
            <a:ext cx="11100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EXPERT INSIGHTS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559E7-462D-7143-902F-1A4E7DFCFE2B}"/>
              </a:ext>
            </a:extLst>
          </p:cNvPr>
          <p:cNvSpPr/>
          <p:nvPr userDrawn="1"/>
        </p:nvSpPr>
        <p:spPr>
          <a:xfrm>
            <a:off x="7026526" y="56033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69FA20-55DE-1542-9D28-3120483044ED}"/>
              </a:ext>
            </a:extLst>
          </p:cNvPr>
          <p:cNvSpPr/>
          <p:nvPr userDrawn="1"/>
        </p:nvSpPr>
        <p:spPr>
          <a:xfrm>
            <a:off x="8722660" y="150486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B760D1-B8BF-1C40-9B80-BCEC51A12FD2}"/>
              </a:ext>
            </a:extLst>
          </p:cNvPr>
          <p:cNvSpPr/>
          <p:nvPr userDrawn="1"/>
        </p:nvSpPr>
        <p:spPr>
          <a:xfrm>
            <a:off x="8077403" y="218593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B2E595E-B88A-E34A-BB3D-9E86B02F8AD6}"/>
              </a:ext>
            </a:extLst>
          </p:cNvPr>
          <p:cNvSpPr/>
          <p:nvPr userDrawn="1"/>
        </p:nvSpPr>
        <p:spPr>
          <a:xfrm>
            <a:off x="8018290" y="5327546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8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11253413" cy="4559168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48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1F11E-9CF5-6244-B0F6-FDA5F223D5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1803534"/>
            <a:ext cx="5467350" cy="4561182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07084-C228-AC44-892A-11EEF6A8B18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4751" y="1803534"/>
            <a:ext cx="5478849" cy="4561182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179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09E0A1-44C1-F44F-A019-F276A2D6D4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52187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E718A7-0D9D-6543-AFB7-CB31163317D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10436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13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W/Header - Map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9E0DD3F-9093-3A4E-98C0-9409552EC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11928" y="1975914"/>
            <a:ext cx="2013050" cy="77470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DBE96-2620-F343-A9B7-F9DCACF7E3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1032" y="6226233"/>
            <a:ext cx="6170968" cy="530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lIns="182880" anchor="ctr"/>
          <a:lstStyle>
            <a:lvl1pPr marL="0" indent="0">
              <a:buNone/>
              <a:defRPr sz="800">
                <a:solidFill>
                  <a:schemeClr val="tx2">
                    <a:alpha val="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9740DE-6263-324A-9B52-6B7368AB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9A21845-F204-FD4A-99F1-A0BBB0AD67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5680" y="6043342"/>
            <a:ext cx="210160" cy="213630"/>
          </a:xfrm>
          <a:prstGeom prst="ellipse">
            <a:avLst/>
          </a:prstGeom>
          <a:solidFill>
            <a:schemeClr val="tx2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912C0A-2415-BB40-A5C6-7FE5DD690E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9015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49670B3-5327-B64A-BFA0-9DE04AF973D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30403" y="6043342"/>
            <a:ext cx="210160" cy="213630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DF7F0F1-90A2-034D-824F-B5DD7F4743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43738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A977CE0-A886-B14D-B30A-CEA7370A07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55126" y="6043342"/>
            <a:ext cx="210160" cy="213630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EE3922E-B578-5A4B-824B-7EFD468A551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68461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1B225E1-0760-EF43-BD46-96DE09136AC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44982" y="6257350"/>
            <a:ext cx="210160" cy="213630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9952057-3EBE-5D46-A140-83D44F80A9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12921" y="636111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7ABA878-60B7-6E42-865D-D4BD6BD81E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94922" y="6257350"/>
            <a:ext cx="210160" cy="213630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1676F5E-9356-204D-803E-0DA688D0A3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62861" y="636111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D52BD19D-1603-544C-B7E3-F30140B19EB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44862" y="6361112"/>
            <a:ext cx="1640399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 b="1" i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Legend Title</a:t>
            </a:r>
          </a:p>
        </p:txBody>
      </p:sp>
    </p:spTree>
    <p:extLst>
      <p:ext uri="{BB962C8B-B14F-4D97-AF65-F5344CB8AC3E}">
        <p14:creationId xmlns:p14="http://schemas.microsoft.com/office/powerpoint/2010/main" val="2394527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6ct - W/Purpl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7792F-AA4B-A14E-B3A7-F07912921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2108200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7CAB34-0CEC-A54F-86BD-270BC7D72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313" y="2476874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514B445-BDEB-BF44-991A-35CE30D0FC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3456892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8A0E1B-5824-C146-99D1-6F9224DF29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313" y="3825566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4B7C6-2136-D345-8A13-685F01B64F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4816133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F8940B-8DC2-974E-ADCC-05B4F3F016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313" y="5184807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64C142E-E2EC-C147-BF0C-594C60B817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3013" y="2108200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27FBE3C-6D9C-824D-A542-9C68E3C7D2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2476874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621AEC7-02DA-B249-B9CB-4B569045B6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3013" y="3456892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EEB9874-E8D7-1747-89F3-57067CDB13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23013" y="3825566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9D86F03-7AEF-1D46-AA14-047037578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013" y="4816133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22845EF-9DE6-BC40-826D-0D917F7263E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23013" y="5184807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639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 -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8" y="1803532"/>
            <a:ext cx="7411288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773746"/>
            <a:ext cx="7411288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981CB9-EF06-A54A-B62E-9A56B26A21E3}"/>
              </a:ext>
            </a:extLst>
          </p:cNvPr>
          <p:cNvSpPr/>
          <p:nvPr userDrawn="1"/>
        </p:nvSpPr>
        <p:spPr>
          <a:xfrm>
            <a:off x="10377005" y="6492874"/>
            <a:ext cx="1465729" cy="24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3C433CD-F538-764D-9C32-1561EB5D6E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0"/>
            <a:ext cx="4038598" cy="6858000"/>
          </a:xfrm>
          <a:prstGeom prst="rect">
            <a:avLst/>
          </a:prstGeom>
        </p:spPr>
        <p:txBody>
          <a:bodyPr tIns="365760" anchor="t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44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2" y="6492875"/>
            <a:ext cx="2739142" cy="365125"/>
          </a:xfrm>
        </p:spPr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8" y="1801587"/>
            <a:ext cx="4318465" cy="456111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773746"/>
            <a:ext cx="4318465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981CB9-EF06-A54A-B62E-9A56B26A21E3}"/>
              </a:ext>
            </a:extLst>
          </p:cNvPr>
          <p:cNvSpPr/>
          <p:nvPr userDrawn="1"/>
        </p:nvSpPr>
        <p:spPr>
          <a:xfrm>
            <a:off x="10377005" y="6492874"/>
            <a:ext cx="1465729" cy="24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3C433CD-F538-764D-9C32-1561EB5D6E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8860" y="0"/>
            <a:ext cx="7203140" cy="6858000"/>
          </a:xfrm>
          <a:prstGeom prst="rect">
            <a:avLst/>
          </a:prstGeom>
        </p:spPr>
        <p:txBody>
          <a:bodyPr tIns="365760" anchor="t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0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&amp; Descriptions - W/Header -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5F633B-0A60-BB4D-B588-6A53EEAFB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6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29">
            <a:extLst>
              <a:ext uri="{FF2B5EF4-FFF2-40B4-BE49-F238E27FC236}">
                <a16:creationId xmlns:a16="http://schemas.microsoft.com/office/drawing/2014/main" id="{994089AD-0F0F-C047-9D73-8D2898EA15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9A1C5F-1098-A742-9171-8F93E85122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95632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5F5CD2FE-8DF3-FF4F-9C54-A99D6B5594C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95631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DCF7BE-05E3-CF41-98AF-0947E4834E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65446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4261869A-3372-3843-8094-2E5BF756342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65445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44BA03-53DC-0643-B1B2-3BB4A39B5E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8499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29">
            <a:extLst>
              <a:ext uri="{FF2B5EF4-FFF2-40B4-BE49-F238E27FC236}">
                <a16:creationId xmlns:a16="http://schemas.microsoft.com/office/drawing/2014/main" id="{92394EF4-A595-EA49-9926-234FE5173ED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38498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E8DAB5-6C8E-5741-AD4E-29CB0C2E1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18209" y="-1178569"/>
            <a:ext cx="660544" cy="88969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28F775-1365-C241-9B12-0CA191962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0679" y="-203349"/>
            <a:ext cx="660543" cy="76092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2DFC6A7-12D7-DB4F-ABFE-E3BCE30B5AF7}"/>
              </a:ext>
            </a:extLst>
          </p:cNvPr>
          <p:cNvSpPr/>
          <p:nvPr userDrawn="1"/>
        </p:nvSpPr>
        <p:spPr>
          <a:xfrm>
            <a:off x="5632414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0B7DC5D-2E93-7D45-BBFC-3011F122B0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71074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0E309DF4-F798-684A-82B2-DFA386420DD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9615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42521AE3-C7E4-9B4C-B6A5-8F93343F7FE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2532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B776F44-C51C-9F47-BA64-3E0DFA3CA7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2956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F69874-25E4-DE47-8E10-FAEE946FAEFF}"/>
              </a:ext>
            </a:extLst>
          </p:cNvPr>
          <p:cNvSpPr/>
          <p:nvPr userDrawn="1"/>
        </p:nvSpPr>
        <p:spPr>
          <a:xfrm>
            <a:off x="2702402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2C2947-5654-1B4B-BCF4-2662F5BBA35F}"/>
              </a:ext>
            </a:extLst>
          </p:cNvPr>
          <p:cNvSpPr/>
          <p:nvPr userDrawn="1"/>
        </p:nvSpPr>
        <p:spPr>
          <a:xfrm>
            <a:off x="8578132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10CB7-6735-9240-AB7D-7CDE68E30BAA}"/>
              </a:ext>
            </a:extLst>
          </p:cNvPr>
          <p:cNvSpPr/>
          <p:nvPr userDrawn="1"/>
        </p:nvSpPr>
        <p:spPr>
          <a:xfrm>
            <a:off x="11486127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52D6E487-5A84-014E-829E-B9B23B9A9A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0607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81BBB8A-704B-6442-B48F-599F936723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3723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4C4A1A3D-37BF-8243-82F4-AE41867CF2B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871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EFB6D5F3-8F8A-7643-A2AE-DD9F637130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8939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6613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&amp; Descriptions - W/Header 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04C8AB9-14AC-7644-B0FA-B3C2E8B0CF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6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6B8EB70B-7D3A-3D49-AA65-B096B002EC9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0F28B85-0E50-9242-AECF-B1A280CFF0D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7992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9">
            <a:extLst>
              <a:ext uri="{FF2B5EF4-FFF2-40B4-BE49-F238E27FC236}">
                <a16:creationId xmlns:a16="http://schemas.microsoft.com/office/drawing/2014/main" id="{B6DC8422-0F82-0F47-AE94-994B76DCA0B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327991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663C60-29F3-394F-A0F4-43B3A2F58B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00745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9">
            <a:extLst>
              <a:ext uri="{FF2B5EF4-FFF2-40B4-BE49-F238E27FC236}">
                <a16:creationId xmlns:a16="http://schemas.microsoft.com/office/drawing/2014/main" id="{2B1252FB-3A8E-5D48-8BE4-595B46912B7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200744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33A725-6426-E04F-B049-8600E0358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18209" y="-1178569"/>
            <a:ext cx="660544" cy="88969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EEDDB-6E44-0547-B9D1-2E45982AF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0679" y="-203349"/>
            <a:ext cx="660543" cy="7609271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99B5BA-77D7-FA4A-9957-13F9072865E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3961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2424E-A6A1-1240-9E8D-A4045F4E2482}"/>
              </a:ext>
            </a:extLst>
          </p:cNvPr>
          <p:cNvSpPr/>
          <p:nvPr userDrawn="1"/>
        </p:nvSpPr>
        <p:spPr>
          <a:xfrm>
            <a:off x="392370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F3A6EE0-2D73-B740-BB35-CC662DEFEA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2737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2E4EEDB7-76E8-E34A-B3E5-270C2865315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23288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8B65E-5874-F84C-81FF-982BEE971D49}"/>
              </a:ext>
            </a:extLst>
          </p:cNvPr>
          <p:cNvSpPr/>
          <p:nvPr userDrawn="1"/>
        </p:nvSpPr>
        <p:spPr>
          <a:xfrm>
            <a:off x="781697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1F9E57F-30FD-E648-96D6-080F5495B9B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2064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FA1E5E25-4381-0146-816C-0F3C0F1CDD7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09787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45C6EA-E094-784C-81DC-4BD1B7F8607C}"/>
              </a:ext>
            </a:extLst>
          </p:cNvPr>
          <p:cNvSpPr/>
          <p:nvPr userDrawn="1"/>
        </p:nvSpPr>
        <p:spPr>
          <a:xfrm>
            <a:off x="1168196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FD272AF-6D6F-5441-9269-9A7EA142D6B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8563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895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 Purple Bas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09CE1-A9FE-444C-856C-93B5E8828861}"/>
              </a:ext>
            </a:extLst>
          </p:cNvPr>
          <p:cNvSpPr/>
          <p:nvPr userDrawn="1"/>
        </p:nvSpPr>
        <p:spPr>
          <a:xfrm>
            <a:off x="0" y="5034844"/>
            <a:ext cx="12192000" cy="1823156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BB5CD35-1243-EC4A-9906-AE31D177E644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A789EC-A85B-424B-AEA3-A5D6CE4E3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F2ED9D-F096-424F-9D9E-2777E167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1253413" cy="3124067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BC6F75-C0CC-804F-93E9-14C983085586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8687" y="5143500"/>
            <a:ext cx="11253413" cy="122121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263BED6-9606-B846-9B45-04483CC43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103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1 An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2872" y="803834"/>
            <a:ext cx="2296026" cy="22960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674354" y="3429000"/>
            <a:ext cx="2913063" cy="3237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2A0B65C-6370-6449-918F-AF883BA9444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74354" y="4294982"/>
            <a:ext cx="2913063" cy="206973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8674355" y="4236072"/>
            <a:ext cx="2913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74354" y="3776222"/>
            <a:ext cx="2913063" cy="40094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11071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Whit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7EB2741-0A06-C745-961C-85814D9A2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83"/>
                    </a14:imgEffect>
                    <a14:imgEffect>
                      <a14:saturation sat="206000"/>
                    </a14:imgEffect>
                    <a14:imgEffect>
                      <a14:brightnessContrast bright="-89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02"/>
            <a:ext cx="12192000" cy="5618115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208554"/>
            <a:ext cx="12192000" cy="2565671"/>
            <a:chOff x="0" y="2162740"/>
            <a:chExt cx="12192000" cy="3151162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3485322" y="2824007"/>
              <a:ext cx="8706678" cy="5035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718AE0-7C45-0245-A77F-F8E45243C881}"/>
                </a:ext>
              </a:extLst>
            </p:cNvPr>
            <p:cNvSpPr/>
            <p:nvPr userDrawn="1"/>
          </p:nvSpPr>
          <p:spPr>
            <a:xfrm>
              <a:off x="0" y="3501933"/>
              <a:ext cx="870667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673100" y="2162740"/>
              <a:ext cx="7263651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7430D-4D7C-E64E-8968-ED8D166B9057}"/>
                </a:ext>
              </a:extLst>
            </p:cNvPr>
            <p:cNvSpPr/>
            <p:nvPr userDrawn="1"/>
          </p:nvSpPr>
          <p:spPr>
            <a:xfrm>
              <a:off x="2346160" y="4162477"/>
              <a:ext cx="9845840" cy="5035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37C2DE-BD2D-514B-91B3-5DB4D028B10A}"/>
                </a:ext>
              </a:extLst>
            </p:cNvPr>
            <p:cNvSpPr/>
            <p:nvPr userDrawn="1"/>
          </p:nvSpPr>
          <p:spPr>
            <a:xfrm>
              <a:off x="5806661" y="4810320"/>
              <a:ext cx="638533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011" y="1895602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F112A2-CC7B-3F4D-A1FF-848764C8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4203" y="2246654"/>
            <a:ext cx="2882397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3F9BB4-4C94-C84C-867D-5AD7B8A8CE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69080" y="2428546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5F21EAA-046D-C64A-B58B-826FC09D09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1800" y="2780054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36D2AB-537A-2C44-AF2F-578F410AF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09281" y="2951292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9C7EB5-7370-FA48-B6E5-00A999A21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95360" y="3346147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670BC14-149B-2048-99A7-9D948FEB5B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81981" y="3923720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D97D309-30E7-9443-A766-6393B765F8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160" y="3879547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54F753-DC0A-4340-943B-C39EE7219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13031" y="4423065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E06033C-54A2-1C4A-A4B2-F2624DA6D6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77848" y="4416061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D9B38AD-18EF-C846-833F-9467C6047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33B64C8-3E37-314A-A894-EB58B389A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31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Option 3 W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76E0BC-CE73-6F4E-BD3A-1E2A86EC527F}"/>
              </a:ext>
            </a:extLst>
          </p:cNvPr>
          <p:cNvGrpSpPr/>
          <p:nvPr userDrawn="1"/>
        </p:nvGrpSpPr>
        <p:grpSpPr>
          <a:xfrm>
            <a:off x="12687" y="1403893"/>
            <a:ext cx="12203938" cy="1491972"/>
            <a:chOff x="-11938" y="3441804"/>
            <a:chExt cx="12203938" cy="14919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D5BCB3E-E703-6948-ACA4-6A7F71180E8B}"/>
                </a:ext>
              </a:extLst>
            </p:cNvPr>
            <p:cNvGrpSpPr/>
            <p:nvPr userDrawn="1"/>
          </p:nvGrpSpPr>
          <p:grpSpPr>
            <a:xfrm flipH="1">
              <a:off x="6239740" y="4376658"/>
              <a:ext cx="3625390" cy="557118"/>
              <a:chOff x="8789550" y="1338955"/>
              <a:chExt cx="3463320" cy="557118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FC184F-C75B-8B43-8525-2CEB6093D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9550" y="1630582"/>
                <a:ext cx="743386" cy="23082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3DBC062-CADA-244B-9DB6-A5951E3DFB06}"/>
                  </a:ext>
                </a:extLst>
              </p:cNvPr>
              <p:cNvCxnSpPr>
                <a:cxnSpLocks/>
                <a:stCxn id="34" idx="1"/>
              </p:cNvCxnSpPr>
              <p:nvPr/>
            </p:nvCxnSpPr>
            <p:spPr>
              <a:xfrm>
                <a:off x="9517656" y="1621461"/>
                <a:ext cx="873803" cy="27461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5244EF8-8AC9-BA44-BFB8-897DE00A6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BADE5EB-FB39-8041-A603-F24624031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478663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929623A-992F-3B4B-B2FB-1EB10850E96D}"/>
                  </a:ext>
                </a:extLst>
              </p:cNvPr>
              <p:cNvSpPr/>
              <p:nvPr/>
            </p:nvSpPr>
            <p:spPr>
              <a:xfrm>
                <a:off x="9510960" y="1614766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39FE06-CCF3-3748-BF5A-4CE5030F534C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6E07D5-8396-9F46-8F9E-DC9A4582B9D5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217AEB-E6E7-AA42-91E7-4B9F7BF03FE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77564" y="4441361"/>
              <a:ext cx="701443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4633D2-895A-274D-8F19-AB20D0CB8442}"/>
                </a:ext>
              </a:extLst>
            </p:cNvPr>
            <p:cNvGrpSpPr/>
            <p:nvPr userDrawn="1"/>
          </p:nvGrpSpPr>
          <p:grpSpPr>
            <a:xfrm>
              <a:off x="-11938" y="3490096"/>
              <a:ext cx="3964664" cy="720312"/>
              <a:chOff x="8992783" y="1338955"/>
              <a:chExt cx="3964664" cy="72031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31502FF-C185-054E-BCA1-C2B28138F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2783" y="1593292"/>
                <a:ext cx="402525" cy="46597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E6365DE-CD76-394B-A048-9309A4694D72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2A429EA-CE88-9845-8505-354E0F13CD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EEBECA-C5DF-7D41-A43C-CE00C796F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183240" cy="72031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29CD522-2EBD-B74C-A74B-1A2F2F76C8EF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270D8AF-76F8-8546-A2D5-EFBC8BFDC040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8D522B-06F7-5941-BB5A-9FFD930A9E4B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BF2968-9A4D-3943-A7BF-B1B602B11ED3}"/>
                </a:ext>
              </a:extLst>
            </p:cNvPr>
            <p:cNvGrpSpPr/>
            <p:nvPr userDrawn="1"/>
          </p:nvGrpSpPr>
          <p:grpSpPr>
            <a:xfrm>
              <a:off x="1294713" y="3441804"/>
              <a:ext cx="4052407" cy="774963"/>
              <a:chOff x="8992783" y="1338955"/>
              <a:chExt cx="4052407" cy="774963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E872C8-B390-E343-A9A0-DC0119DB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2783" y="1593292"/>
                <a:ext cx="402525" cy="46597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B15145B-60C6-6C40-B944-213BB41F60AB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FC6354A-B16D-E849-BE01-99B68DCE6E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BCCCB53-2994-E14F-9B8B-4D76889FD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270983" cy="77496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79014BD-90AB-1742-B6F7-F7BA650E991A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7ABF5D0-EA7D-FF4F-ABE1-BCF1B55C0A2E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67FCCA2-78F4-0049-94C1-F1F22E6145F8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4214F9-F7F3-1A45-A62F-D4F2493D60A7}"/>
                </a:ext>
              </a:extLst>
            </p:cNvPr>
            <p:cNvGrpSpPr/>
            <p:nvPr userDrawn="1"/>
          </p:nvGrpSpPr>
          <p:grpSpPr>
            <a:xfrm>
              <a:off x="8063948" y="4111039"/>
              <a:ext cx="4127919" cy="774963"/>
              <a:chOff x="8917271" y="1338955"/>
              <a:chExt cx="4127919" cy="774963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910C9A6-644F-4F4B-AA29-F4A7E3E5C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7271" y="1593293"/>
                <a:ext cx="478037" cy="51962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5BFFE2-4C0C-4147-A774-E1AB769AF7DE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79128-65A1-DD46-94D4-505134A7C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076B6BE-0760-2047-9F01-5E135A4F9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270983" cy="77496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FEBA855-4FE7-CC45-A02F-96FCCDD6127C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59316F9-F3BB-1943-BBEB-239DD731FD9F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539702-FA4D-AF48-AA74-5882242B63BE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073142"/>
            <a:ext cx="12191999" cy="948417"/>
            <a:chOff x="0" y="2162740"/>
            <a:chExt cx="12191999" cy="1164848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5883964" y="2824006"/>
              <a:ext cx="6308035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0" y="2162740"/>
              <a:ext cx="6729672" cy="5035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69" y="1799710"/>
            <a:ext cx="2080595" cy="547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61485B3-EF7F-BD48-9130-D71F405A2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3817" y="2363882"/>
            <a:ext cx="2080595" cy="547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008ADCB-AA3A-9944-A161-D6CC1F9152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924" y="2612472"/>
            <a:ext cx="5217141" cy="3744025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F68DBCD6-B1A4-8A45-A3DC-6B0F9F5FDD8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64366" y="3136193"/>
            <a:ext cx="5457734" cy="322030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C29C3FE-D2E7-CE45-87BD-0CAB48CF42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5989" y="2062818"/>
            <a:ext cx="3079839" cy="394939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5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450D6F1-3D7E-ED43-B1F9-7627BE0F38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5782" y="2608401"/>
            <a:ext cx="3316318" cy="394939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5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E04CF24D-1A8F-E244-8D77-037830AD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F18AE073-58C7-6146-A4E1-C56742D6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9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ED562-F083-E64F-A8D5-F65297E536E2}"/>
              </a:ext>
            </a:extLst>
          </p:cNvPr>
          <p:cNvSpPr/>
          <p:nvPr userDrawn="1"/>
        </p:nvSpPr>
        <p:spPr>
          <a:xfrm>
            <a:off x="0" y="1803533"/>
            <a:ext cx="2644620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17105E5-23ED-B64B-8519-E7C2F130A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AC1D9-F58C-F44D-9E41-6CCB8B0CEF2B}"/>
              </a:ext>
            </a:extLst>
          </p:cNvPr>
          <p:cNvSpPr/>
          <p:nvPr userDrawn="1"/>
        </p:nvSpPr>
        <p:spPr>
          <a:xfrm>
            <a:off x="2733351" y="1803533"/>
            <a:ext cx="2187744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F986CC-B908-7F4E-94F9-E248A8B34830}"/>
              </a:ext>
            </a:extLst>
          </p:cNvPr>
          <p:cNvSpPr/>
          <p:nvPr userDrawn="1"/>
        </p:nvSpPr>
        <p:spPr>
          <a:xfrm>
            <a:off x="5009826" y="1803533"/>
            <a:ext cx="2187744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1B7B4-20B7-3645-BDB7-126A6FEC62DE}"/>
              </a:ext>
            </a:extLst>
          </p:cNvPr>
          <p:cNvSpPr/>
          <p:nvPr userDrawn="1"/>
        </p:nvSpPr>
        <p:spPr>
          <a:xfrm>
            <a:off x="7286301" y="1803533"/>
            <a:ext cx="2187744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66C48-11A8-C847-9F87-FA2238842C49}"/>
              </a:ext>
            </a:extLst>
          </p:cNvPr>
          <p:cNvSpPr/>
          <p:nvPr userDrawn="1"/>
        </p:nvSpPr>
        <p:spPr>
          <a:xfrm>
            <a:off x="9562776" y="1803533"/>
            <a:ext cx="262922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7BAD834-8017-F14A-84A3-6407EB000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611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001C482-51E6-3F4B-B91B-77A24E6F4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85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803F351-3669-5B43-B9AF-A0CEA743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906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BD5F3C3-DBD2-9D42-ABA3-31463DDAF0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93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F40F76E-7BE1-9C46-85CF-306EFA8F97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629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6D65A76F-4CB1-3B4B-9922-C224B8FC46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82630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7B6F5334-25D2-1F4B-BFAC-11B2F5D3C1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02779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9D38ED2C-3467-A340-B0A5-99105687DC3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925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7F3A27D0-4968-5644-9BD6-D2060A71D1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63949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FFA5F465-4D19-DF49-B8C5-F7FF0C188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1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ED562-F083-E64F-A8D5-F65297E536E2}"/>
              </a:ext>
            </a:extLst>
          </p:cNvPr>
          <p:cNvSpPr/>
          <p:nvPr userDrawn="1"/>
        </p:nvSpPr>
        <p:spPr>
          <a:xfrm>
            <a:off x="0" y="1803533"/>
            <a:ext cx="2644620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17105E5-23ED-B64B-8519-E7C2F130A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AC1D9-F58C-F44D-9E41-6CCB8B0CEF2B}"/>
              </a:ext>
            </a:extLst>
          </p:cNvPr>
          <p:cNvSpPr/>
          <p:nvPr userDrawn="1"/>
        </p:nvSpPr>
        <p:spPr>
          <a:xfrm>
            <a:off x="2733351" y="1803533"/>
            <a:ext cx="2187744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F986CC-B908-7F4E-94F9-E248A8B34830}"/>
              </a:ext>
            </a:extLst>
          </p:cNvPr>
          <p:cNvSpPr/>
          <p:nvPr userDrawn="1"/>
        </p:nvSpPr>
        <p:spPr>
          <a:xfrm>
            <a:off x="5009826" y="1803533"/>
            <a:ext cx="2187744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1B7B4-20B7-3645-BDB7-126A6FEC62DE}"/>
              </a:ext>
            </a:extLst>
          </p:cNvPr>
          <p:cNvSpPr/>
          <p:nvPr userDrawn="1"/>
        </p:nvSpPr>
        <p:spPr>
          <a:xfrm>
            <a:off x="7286301" y="1803533"/>
            <a:ext cx="2187744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66C48-11A8-C847-9F87-FA2238842C49}"/>
              </a:ext>
            </a:extLst>
          </p:cNvPr>
          <p:cNvSpPr/>
          <p:nvPr userDrawn="1"/>
        </p:nvSpPr>
        <p:spPr>
          <a:xfrm>
            <a:off x="9562776" y="1803533"/>
            <a:ext cx="262922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7BAD834-8017-F14A-84A3-6407EB000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611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001C482-51E6-3F4B-B91B-77A24E6F4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85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803F351-3669-5B43-B9AF-A0CEA743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906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BD5F3C3-DBD2-9D42-ABA3-31463DDAF0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93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369D010C-1A39-0347-9F1E-A9E481D0F0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83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F8089EF9-B3B7-6746-9EF9-C87AE55010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0772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BC952C-7119-3544-8D74-877D68102E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52705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810DC3F-6D0B-7245-8445-5995AF7D73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14638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A508B2B-49DF-AF4E-BDC8-4BC0B6C615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76572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89313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048C3C-2C67-6B48-8CE4-B219ACA19EB3}"/>
              </a:ext>
            </a:extLst>
          </p:cNvPr>
          <p:cNvSpPr/>
          <p:nvPr userDrawn="1"/>
        </p:nvSpPr>
        <p:spPr>
          <a:xfrm>
            <a:off x="1" y="1803533"/>
            <a:ext cx="3213100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EA3F64-F7C1-4C4A-A345-79AD282B3E5C}"/>
              </a:ext>
            </a:extLst>
          </p:cNvPr>
          <p:cNvSpPr/>
          <p:nvPr userDrawn="1"/>
        </p:nvSpPr>
        <p:spPr>
          <a:xfrm>
            <a:off x="9003087" y="1803533"/>
            <a:ext cx="3188913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AB7567-035C-F747-91E1-D5FC0D1D6676}"/>
              </a:ext>
            </a:extLst>
          </p:cNvPr>
          <p:cNvSpPr/>
          <p:nvPr userDrawn="1"/>
        </p:nvSpPr>
        <p:spPr>
          <a:xfrm>
            <a:off x="3313487" y="1803533"/>
            <a:ext cx="2744413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523FD7-CAB0-0A4A-8A9B-895E9AC57D5A}"/>
              </a:ext>
            </a:extLst>
          </p:cNvPr>
          <p:cNvSpPr/>
          <p:nvPr userDrawn="1"/>
        </p:nvSpPr>
        <p:spPr>
          <a:xfrm>
            <a:off x="6158287" y="1803533"/>
            <a:ext cx="2744413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7665B473-CEBA-0849-9B63-17426D33A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9096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Picture Placeholder 29">
            <a:extLst>
              <a:ext uri="{FF2B5EF4-FFF2-40B4-BE49-F238E27FC236}">
                <a16:creationId xmlns:a16="http://schemas.microsoft.com/office/drawing/2014/main" id="{6CC7328C-9E9A-A54C-A132-F2467EBE972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9343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4459C5D6-CC2F-4943-9C96-B32F854FAC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0493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Picture Placeholder 29">
            <a:extLst>
              <a:ext uri="{FF2B5EF4-FFF2-40B4-BE49-F238E27FC236}">
                <a16:creationId xmlns:a16="http://schemas.microsoft.com/office/drawing/2014/main" id="{3CEE33BB-DD2F-6742-80E5-6843894A7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4143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E685AA8-7371-2F40-A6C9-FB02984B3E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80500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Picture Placeholder 29">
            <a:extLst>
              <a:ext uri="{FF2B5EF4-FFF2-40B4-BE49-F238E27FC236}">
                <a16:creationId xmlns:a16="http://schemas.microsoft.com/office/drawing/2014/main" id="{54999814-A917-E24B-84C8-F03C505F312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747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9750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Picture Placeholder 29">
            <a:extLst>
              <a:ext uri="{FF2B5EF4-FFF2-40B4-BE49-F238E27FC236}">
                <a16:creationId xmlns:a16="http://schemas.microsoft.com/office/drawing/2014/main" id="{3F91F816-41F2-1B46-8E69-4DDA115922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3400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61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048C3C-2C67-6B48-8CE4-B219ACA19EB3}"/>
              </a:ext>
            </a:extLst>
          </p:cNvPr>
          <p:cNvSpPr/>
          <p:nvPr userDrawn="1"/>
        </p:nvSpPr>
        <p:spPr>
          <a:xfrm>
            <a:off x="1" y="1803533"/>
            <a:ext cx="3213100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EA3F64-F7C1-4C4A-A345-79AD282B3E5C}"/>
              </a:ext>
            </a:extLst>
          </p:cNvPr>
          <p:cNvSpPr/>
          <p:nvPr userDrawn="1"/>
        </p:nvSpPr>
        <p:spPr>
          <a:xfrm>
            <a:off x="9003087" y="1803533"/>
            <a:ext cx="3188913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AB7567-035C-F747-91E1-D5FC0D1D6676}"/>
              </a:ext>
            </a:extLst>
          </p:cNvPr>
          <p:cNvSpPr/>
          <p:nvPr userDrawn="1"/>
        </p:nvSpPr>
        <p:spPr>
          <a:xfrm>
            <a:off x="3313487" y="1803533"/>
            <a:ext cx="2744413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523FD7-CAB0-0A4A-8A9B-895E9AC57D5A}"/>
              </a:ext>
            </a:extLst>
          </p:cNvPr>
          <p:cNvSpPr/>
          <p:nvPr userDrawn="1"/>
        </p:nvSpPr>
        <p:spPr>
          <a:xfrm>
            <a:off x="6158287" y="1803533"/>
            <a:ext cx="2744413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7665B473-CEBA-0849-9B63-17426D33A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9096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4459C5D6-CC2F-4943-9C96-B32F854FAC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0493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E685AA8-7371-2F40-A6C9-FB02984B3E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80500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099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883AD77A-4996-7744-88F4-B1C6E169A7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725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13E76ABE-AB87-2F4E-800A-B04BF725633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8723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653F4033-38D3-DB42-8A0F-92F04521CB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211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58EF3E9-6CF3-B348-8A78-A0EC93B037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731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88514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099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3B701-2789-2F4F-A6E9-403D1F6F5C9B}"/>
              </a:ext>
            </a:extLst>
          </p:cNvPr>
          <p:cNvSpPr/>
          <p:nvPr userDrawn="1"/>
        </p:nvSpPr>
        <p:spPr>
          <a:xfrm>
            <a:off x="1441449" y="2214603"/>
            <a:ext cx="749300" cy="749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821B0-881E-2242-91B8-BB66F40DAC20}"/>
              </a:ext>
            </a:extLst>
          </p:cNvPr>
          <p:cNvSpPr/>
          <p:nvPr userDrawn="1"/>
        </p:nvSpPr>
        <p:spPr>
          <a:xfrm>
            <a:off x="1" y="1803533"/>
            <a:ext cx="4178182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713BC-EFA2-BF4F-8E07-A06AB5CC3015}"/>
              </a:ext>
            </a:extLst>
          </p:cNvPr>
          <p:cNvSpPr/>
          <p:nvPr userDrawn="1"/>
        </p:nvSpPr>
        <p:spPr>
          <a:xfrm>
            <a:off x="4240646" y="1803533"/>
            <a:ext cx="3709495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EA20B-6038-6248-AA8A-CEE43E6BD348}"/>
              </a:ext>
            </a:extLst>
          </p:cNvPr>
          <p:cNvSpPr/>
          <p:nvPr userDrawn="1"/>
        </p:nvSpPr>
        <p:spPr>
          <a:xfrm>
            <a:off x="8012606" y="1803533"/>
            <a:ext cx="417939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09EDDA-04F5-134C-89CB-6A3C670B88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30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9">
            <a:extLst>
              <a:ext uri="{FF2B5EF4-FFF2-40B4-BE49-F238E27FC236}">
                <a16:creationId xmlns:a16="http://schemas.microsoft.com/office/drawing/2014/main" id="{16BC62A1-0523-8548-80CE-2BDA8D7C579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432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E984653-6332-FE4B-B0F0-E4E4DAF04C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11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E1117D49-CDFF-BE4A-B596-401AAC59BC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3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11EDB4-136F-AD4E-8E1C-717765A53D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149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C051F264-411C-3A40-8701-35DB1C247A5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151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89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3B701-2789-2F4F-A6E9-403D1F6F5C9B}"/>
              </a:ext>
            </a:extLst>
          </p:cNvPr>
          <p:cNvSpPr/>
          <p:nvPr userDrawn="1"/>
        </p:nvSpPr>
        <p:spPr>
          <a:xfrm>
            <a:off x="1441449" y="2214603"/>
            <a:ext cx="749300" cy="749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821B0-881E-2242-91B8-BB66F40DAC20}"/>
              </a:ext>
            </a:extLst>
          </p:cNvPr>
          <p:cNvSpPr/>
          <p:nvPr userDrawn="1"/>
        </p:nvSpPr>
        <p:spPr>
          <a:xfrm>
            <a:off x="1" y="1803533"/>
            <a:ext cx="4178182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713BC-EFA2-BF4F-8E07-A06AB5CC3015}"/>
              </a:ext>
            </a:extLst>
          </p:cNvPr>
          <p:cNvSpPr/>
          <p:nvPr userDrawn="1"/>
        </p:nvSpPr>
        <p:spPr>
          <a:xfrm>
            <a:off x="4240646" y="1803533"/>
            <a:ext cx="3709495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EA20B-6038-6248-AA8A-CEE43E6BD348}"/>
              </a:ext>
            </a:extLst>
          </p:cNvPr>
          <p:cNvSpPr/>
          <p:nvPr userDrawn="1"/>
        </p:nvSpPr>
        <p:spPr>
          <a:xfrm>
            <a:off x="8012606" y="1803533"/>
            <a:ext cx="417939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09EDDA-04F5-134C-89CB-6A3C670B88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30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E984653-6332-FE4B-B0F0-E4E4DAF04C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11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11EDB4-136F-AD4E-8E1C-717765A53D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149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E58969-3073-9247-AF58-432BD6954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94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53EF3AE-0B1B-E64A-852F-5E4FD696C6C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13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148E222-3EEE-F642-98E5-D27CB39A25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432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0955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ection W/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61105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4130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6913" y="609600"/>
            <a:ext cx="5232099" cy="1756229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5400"/>
              </a:lnSpc>
              <a:defRPr sz="5400" b="1" cap="all" spc="-8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B7AF90B-4DCC-3A4D-A185-88FC3E6CA2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687" y="2781300"/>
            <a:ext cx="5220913" cy="358341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AD8206D-E5E8-004F-BEEB-7961DE3AFBB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16448" y="2781300"/>
            <a:ext cx="5217141" cy="3577385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4D2C1-1B25-A14C-A690-1EA01ECD4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687" y="609598"/>
            <a:ext cx="5220913" cy="1756068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ts val="5400"/>
              </a:lnSpc>
              <a:buNone/>
              <a:defRPr sz="5400" b="1" cap="all" spc="-80" baseline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EFB40DD-E488-DA4C-800D-466D822AF4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91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Purpl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65E065-0417-E845-8A8A-545F8A7D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11253413" cy="456118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04A0E2-A7DD-704C-B715-83B891CF1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E2DD7EF-843F-C04A-B477-3D56773DB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4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2 Analy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4354" y="625523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323350" y="677988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2A0B65C-6370-6449-918F-AF883BA9444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46641" y="2211591"/>
            <a:ext cx="3188604" cy="1039110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1347600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23350" y="1408871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39964B80-7F66-EE4E-AB38-8BFC6CF9DC0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674354" y="372201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29821A-0339-7C48-9183-05B268559B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323350" y="3774479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5DAE736-7544-DE47-A6BB-1EBA6C22EB1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646641" y="5308082"/>
            <a:ext cx="3188604" cy="1039110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CBDA3C-B8FE-4B4B-84DD-81A846AC45C6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4444091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DBB4488-ED17-A145-B0E4-300407B04F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323350" y="4505362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883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Purple - 5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8EA95C-422C-F44F-9517-98A43C544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9" name="Picture Placeholder 29">
            <a:extLst>
              <a:ext uri="{FF2B5EF4-FFF2-40B4-BE49-F238E27FC236}">
                <a16:creationId xmlns:a16="http://schemas.microsoft.com/office/drawing/2014/main" id="{364EAEBB-652B-FD48-8ABA-26009F6315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BF3BB91-0E10-504C-80A9-2AF3A0B94D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673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3D674CE0-C8C1-9A45-A86B-9AFBCDA37BC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0914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352E56F8-8034-2745-AA32-3CE9F68BD84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28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072D1ECF-7987-E548-98D1-D9384AAB62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015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84ED45-2733-4343-83D6-55176E840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F72BFC1-3775-7A47-9CBE-4353D9B4D37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86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3950D92-B14F-2D42-AA3F-3937E9AA9B2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800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0692203-B936-314D-862D-0D8221A7718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800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DFE7FD5-612E-5C46-B136-51DE031427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87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2C972C4-149E-0C4C-9E39-B7915F0217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787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6043B83-B7F7-BD46-8658-9E2CE5E799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28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117F618-58B5-6C49-8B80-3B15FEF96D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028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63DE22E-C88D-E64C-8757-5CF73C58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142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B7DFCE8-0652-0346-9E6F-BC2F11EB33C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142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2E5380E1-3DE2-B643-94EC-4B394D287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40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Option 2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D1A7B-5E89-3E47-BB81-8B268A43A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5084"/>
            <a:ext cx="12192000" cy="5618115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906733"/>
            <a:ext cx="12192000" cy="2582324"/>
            <a:chOff x="0" y="2162740"/>
            <a:chExt cx="12192000" cy="3171615"/>
          </a:xfrm>
          <a:solidFill>
            <a:schemeClr val="bg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2756452" y="2824006"/>
              <a:ext cx="943554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718AE0-7C45-0245-A77F-F8E45243C881}"/>
                </a:ext>
              </a:extLst>
            </p:cNvPr>
            <p:cNvSpPr/>
            <p:nvPr userDrawn="1"/>
          </p:nvSpPr>
          <p:spPr>
            <a:xfrm>
              <a:off x="572093" y="3501933"/>
              <a:ext cx="4330645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0" y="2162740"/>
              <a:ext cx="6282031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7430D-4D7C-E64E-8968-ED8D166B9057}"/>
                </a:ext>
              </a:extLst>
            </p:cNvPr>
            <p:cNvSpPr/>
            <p:nvPr userDrawn="1"/>
          </p:nvSpPr>
          <p:spPr>
            <a:xfrm>
              <a:off x="0" y="4162478"/>
              <a:ext cx="9845840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E78319-AA1B-3F4A-A4C0-F87D1F891879}"/>
                </a:ext>
              </a:extLst>
            </p:cNvPr>
            <p:cNvSpPr/>
            <p:nvPr userDrawn="1"/>
          </p:nvSpPr>
          <p:spPr>
            <a:xfrm>
              <a:off x="6970642" y="4830773"/>
              <a:ext cx="5221357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725" y="2489228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A085D-6089-3746-8B28-0E0E25E97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8982" y="3068391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F112A2-CC7B-3F4D-A1FF-848764C8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1817" y="4142924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E62F987-9A3B-8349-90E5-39A523620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2738" y="4732260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E92F92F-9EB0-A84D-9D7D-1B5BA3C4DC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83164" y="3634141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CA89ECB-E810-C74B-9054-F9A1A5527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02738" y="5694472"/>
            <a:ext cx="6819362" cy="668228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0666344-770C-0E41-A552-17FC4553B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708C430-46A7-2C43-947A-D77DD144D2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5568" y="1801586"/>
            <a:ext cx="11246532" cy="571414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E12FC090-3BEA-DF46-96C3-B5CE3E8B8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97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har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0FD5797-B04C-4241-8A68-B020348AA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16" t="23467" r="3523" b="23134"/>
          <a:stretch/>
        </p:blipFill>
        <p:spPr>
          <a:xfrm flipV="1">
            <a:off x="0" y="1490780"/>
            <a:ext cx="12192000" cy="5185424"/>
          </a:xfrm>
          <a:prstGeom prst="rect">
            <a:avLst/>
          </a:prstGeom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5C01D02-02B7-1B4C-A4BA-CB2BC4618D75}"/>
              </a:ext>
            </a:extLst>
          </p:cNvPr>
          <p:cNvSpPr/>
          <p:nvPr userDrawn="1"/>
        </p:nvSpPr>
        <p:spPr>
          <a:xfrm>
            <a:off x="0" y="0"/>
            <a:ext cx="12192000" cy="6855986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>
                  <a:alpha val="69000"/>
                </a:schemeClr>
              </a:gs>
              <a:gs pos="96000">
                <a:schemeClr val="tx2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E6129D-9E4F-2849-8C16-F1A7C0764E59}"/>
              </a:ext>
            </a:extLst>
          </p:cNvPr>
          <p:cNvSpPr/>
          <p:nvPr userDrawn="1"/>
        </p:nvSpPr>
        <p:spPr>
          <a:xfrm>
            <a:off x="7875749" y="2451717"/>
            <a:ext cx="2247900" cy="22479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98A9E6-8C2A-BB40-9CB2-123FA8A07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6452">
            <a:off x="7717800" y="2298775"/>
            <a:ext cx="2581119" cy="2578100"/>
          </a:xfrm>
          <a:prstGeom prst="rect">
            <a:avLst/>
          </a:prstGeom>
        </p:spPr>
      </p:pic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0CDAFA3C-2E0C-E047-A667-42F321D2C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2445" y="1166764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70A64B58-7D0C-D54C-A65D-AC0266BC045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3994" y="4971469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4EB906E4-AE5E-B846-A46D-AE85859B76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91755" y="426313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7B897354-756F-8747-A677-EA6829E7C4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908561" y="92076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5A24A09F-B981-4A4C-8D23-5493914E10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88968" y="1943152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5B61F4AE-7AE9-2C4C-AA07-ED8C5AB70C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0207" y="3573282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36CE5BC-2846-AB44-8894-7509485F61F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66205" y="526911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8C45E03A-54E8-3246-AD35-AB5E8973CD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732725" y="2513357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51" name="Text Placeholder 15">
            <a:extLst>
              <a:ext uri="{FF2B5EF4-FFF2-40B4-BE49-F238E27FC236}">
                <a16:creationId xmlns:a16="http://schemas.microsoft.com/office/drawing/2014/main" id="{05A545DB-CB03-9341-BAFD-CCBAC5158E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1837" y="285655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25DF7DAF-72DD-164F-B808-0BC9864656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64380" y="2399603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006C0BD4-648A-004B-9CCD-53BEE8316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83946" y="252359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38D256B3-2928-374B-9537-ED3A0605C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88877" y="322228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5" name="Text Placeholder 15">
            <a:extLst>
              <a:ext uri="{FF2B5EF4-FFF2-40B4-BE49-F238E27FC236}">
                <a16:creationId xmlns:a16="http://schemas.microsoft.com/office/drawing/2014/main" id="{7A1E5FA0-49CB-D84C-A2E6-9F14C0D9528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79327" y="4070163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9CEF6ECD-1061-214F-A71A-03BC21B6BF0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213159" y="4579988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7" name="Text Placeholder 15">
            <a:extLst>
              <a:ext uri="{FF2B5EF4-FFF2-40B4-BE49-F238E27FC236}">
                <a16:creationId xmlns:a16="http://schemas.microsoft.com/office/drawing/2014/main" id="{9BAA2EB7-CD46-B148-9663-A6BD74CAB9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02669" y="4442234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FF6E3EA9-C317-A44A-B556-60B753922E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12558" y="374385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922367A3-1466-594C-9269-9C5A03C4E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8613" y="2714841"/>
            <a:ext cx="1719491" cy="1716882"/>
          </a:xfrm>
          <a:prstGeom prst="ellipse">
            <a:avLst/>
          </a:prstGeom>
          <a:noFill/>
          <a:ln w="60325" cmpd="thinThick">
            <a:noFill/>
          </a:ln>
        </p:spPr>
        <p:txBody>
          <a:bodyPr lIns="0" rIns="0" anchor="ctr"/>
          <a:lstStyle>
            <a:lvl1pPr marL="0" indent="0" algn="ctr">
              <a:buNone/>
              <a:defRPr sz="1600" b="1" kern="0" cap="all" spc="-3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FFA3C64-03AA-AB4B-85E6-883AC3FB9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54876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49FE352-6630-AB42-B0B6-A608AB880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54876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E6E6138C-E4E2-A74B-9449-8FAFAA9EC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00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39829-19F0-634D-9D54-FAE386506F0D}"/>
              </a:ext>
            </a:extLst>
          </p:cNvPr>
          <p:cNvSpPr txBox="1"/>
          <p:nvPr userDrawn="1"/>
        </p:nvSpPr>
        <p:spPr>
          <a:xfrm>
            <a:off x="1412023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S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00DF5AD-DAFC-0B41-BB85-31C5FB8AC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615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80DB57-A866-FC4A-89BF-07C09ED13F83}"/>
              </a:ext>
            </a:extLst>
          </p:cNvPr>
          <p:cNvSpPr txBox="1"/>
          <p:nvPr userDrawn="1"/>
        </p:nvSpPr>
        <p:spPr>
          <a:xfrm>
            <a:off x="803615" y="2827105"/>
            <a:ext cx="206836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STRENGTHS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73E33B1-C926-BA41-96DF-94536F9B0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5289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113B45-0FAA-8A4C-A735-2BD397E554FA}"/>
              </a:ext>
            </a:extLst>
          </p:cNvPr>
          <p:cNvSpPr txBox="1"/>
          <p:nvPr userDrawn="1"/>
        </p:nvSpPr>
        <p:spPr>
          <a:xfrm>
            <a:off x="3337970" y="2827105"/>
            <a:ext cx="268300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WEAKNESSES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07151B8-543E-6E4D-B152-38BF68A74F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7443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6C71F8-C490-794E-A46F-08D1996D64DB}"/>
              </a:ext>
            </a:extLst>
          </p:cNvPr>
          <p:cNvSpPr txBox="1"/>
          <p:nvPr userDrawn="1"/>
        </p:nvSpPr>
        <p:spPr>
          <a:xfrm>
            <a:off x="5914351" y="2827105"/>
            <a:ext cx="320268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OPPORTUNITIES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7F2348-FED0-4F4F-AE8B-B335587EC4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58298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2F1670-44B0-AE4A-A764-C11AC1C3A859}"/>
              </a:ext>
            </a:extLst>
          </p:cNvPr>
          <p:cNvSpPr txBox="1"/>
          <p:nvPr userDrawn="1"/>
        </p:nvSpPr>
        <p:spPr>
          <a:xfrm>
            <a:off x="9258298" y="2827105"/>
            <a:ext cx="206836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THREATS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92F83-035F-0142-82B9-3F4739032EAF}"/>
              </a:ext>
            </a:extLst>
          </p:cNvPr>
          <p:cNvSpPr txBox="1"/>
          <p:nvPr userDrawn="1"/>
        </p:nvSpPr>
        <p:spPr>
          <a:xfrm>
            <a:off x="4211494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W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C8753D-44AA-1D49-B5A4-14E8ED0138F7}"/>
              </a:ext>
            </a:extLst>
          </p:cNvPr>
          <p:cNvSpPr txBox="1"/>
          <p:nvPr userDrawn="1"/>
        </p:nvSpPr>
        <p:spPr>
          <a:xfrm>
            <a:off x="7067235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O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93701E-9225-9346-A1AD-CE73BE06187B}"/>
              </a:ext>
            </a:extLst>
          </p:cNvPr>
          <p:cNvSpPr txBox="1"/>
          <p:nvPr userDrawn="1"/>
        </p:nvSpPr>
        <p:spPr>
          <a:xfrm>
            <a:off x="9866706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T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661049D-6CDE-C44A-A07D-2CCE79E78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6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imeline - 3 Yea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665E836-3B48-454D-95A2-477DF45075D6}"/>
              </a:ext>
            </a:extLst>
          </p:cNvPr>
          <p:cNvSpPr/>
          <p:nvPr userDrawn="1"/>
        </p:nvSpPr>
        <p:spPr>
          <a:xfrm>
            <a:off x="0" y="2387069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238934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362E2AE-C8CC-8241-8CA4-D0D3B2E146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65192"/>
          <a:stretch/>
        </p:blipFill>
        <p:spPr>
          <a:xfrm>
            <a:off x="6564636" y="0"/>
            <a:ext cx="5627363" cy="2387069"/>
          </a:xfrm>
          <a:prstGeom prst="rect">
            <a:avLst/>
          </a:prstGeom>
        </p:spPr>
      </p:pic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B3E6EE2-29B2-F24B-AB7C-A5ECF0F685F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496961" y="2607928"/>
            <a:ext cx="167248" cy="3688764"/>
          </a:xfrm>
          <a:prstGeom prst="rect">
            <a:avLst/>
          </a:prstGeom>
          <a:gradFill>
            <a:gsLst>
              <a:gs pos="0">
                <a:schemeClr val="accent4"/>
              </a:gs>
              <a:gs pos="49000">
                <a:schemeClr val="accent4">
                  <a:lumMod val="60000"/>
                  <a:lumOff val="40000"/>
                </a:schemeClr>
              </a:gs>
              <a:gs pos="4800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0299AA3-43E6-E74E-B139-EEA9F81E6F6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40350" y="2607928"/>
            <a:ext cx="167248" cy="3688764"/>
          </a:xfrm>
          <a:prstGeom prst="rect">
            <a:avLst/>
          </a:prstGeom>
          <a:gradFill>
            <a:gsLst>
              <a:gs pos="0">
                <a:schemeClr val="bg2"/>
              </a:gs>
              <a:gs pos="49000">
                <a:schemeClr val="bg2">
                  <a:lumMod val="60000"/>
                  <a:lumOff val="40000"/>
                </a:schemeClr>
              </a:gs>
              <a:gs pos="4800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71AA84-B595-ED4A-875F-0D7F11F4A51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03237" y="2607928"/>
            <a:ext cx="167248" cy="3688764"/>
          </a:xfrm>
          <a:prstGeom prst="rect">
            <a:avLst/>
          </a:prstGeom>
          <a:gradFill>
            <a:gsLst>
              <a:gs pos="0">
                <a:schemeClr val="accent3"/>
              </a:gs>
              <a:gs pos="49000">
                <a:schemeClr val="accent3">
                  <a:lumMod val="60000"/>
                  <a:lumOff val="40000"/>
                </a:schemeClr>
              </a:gs>
              <a:gs pos="48000">
                <a:schemeClr val="accent3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321603C-4962-A04A-AE18-9D1DF97B9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8F39406C-E697-D14E-AD16-2F6757B56CA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89364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248D0755-F595-7D44-A95A-BABC0A978ED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16335" y="3091156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8">
            <a:extLst>
              <a:ext uri="{FF2B5EF4-FFF2-40B4-BE49-F238E27FC236}">
                <a16:creationId xmlns:a16="http://schemas.microsoft.com/office/drawing/2014/main" id="{081541D2-BC58-054E-B35B-019B510667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89364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9694CCD0-64C3-6F49-823E-30CEC1035E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816335" y="3906665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8" name="Text Placeholder 18">
            <a:extLst>
              <a:ext uri="{FF2B5EF4-FFF2-40B4-BE49-F238E27FC236}">
                <a16:creationId xmlns:a16="http://schemas.microsoft.com/office/drawing/2014/main" id="{0C1589CC-A2BB-FF49-9D7D-86E05890A55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89364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3A388B78-0592-5349-AAC5-D85EF64983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816335" y="4724288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0" name="Text Placeholder 18">
            <a:extLst>
              <a:ext uri="{FF2B5EF4-FFF2-40B4-BE49-F238E27FC236}">
                <a16:creationId xmlns:a16="http://schemas.microsoft.com/office/drawing/2014/main" id="{1B1FBB84-465A-6D49-8879-C5B5C131C4A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89364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0621D77-9687-BD4F-BDD6-64D05638D0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816335" y="5541460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D22C11F-A752-B447-A5FD-C929F000ACDA}"/>
              </a:ext>
            </a:extLst>
          </p:cNvPr>
          <p:cNvCxnSpPr/>
          <p:nvPr userDrawn="1"/>
        </p:nvCxnSpPr>
        <p:spPr>
          <a:xfrm flipH="1">
            <a:off x="10487894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B347033-92B4-8A42-8B0D-A5FDC37FF08A}"/>
              </a:ext>
            </a:extLst>
          </p:cNvPr>
          <p:cNvCxnSpPr/>
          <p:nvPr userDrawn="1"/>
        </p:nvCxnSpPr>
        <p:spPr>
          <a:xfrm flipH="1">
            <a:off x="11309787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CE6ADE72-3DEF-6944-ACC1-18914BB0B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4017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15">
            <a:extLst>
              <a:ext uri="{FF2B5EF4-FFF2-40B4-BE49-F238E27FC236}">
                <a16:creationId xmlns:a16="http://schemas.microsoft.com/office/drawing/2014/main" id="{D6ACA0C1-7731-1446-9CFD-D561485318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045" y="1923659"/>
            <a:ext cx="980213" cy="97872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28" name="Text Placeholder 15">
            <a:extLst>
              <a:ext uri="{FF2B5EF4-FFF2-40B4-BE49-F238E27FC236}">
                <a16:creationId xmlns:a16="http://schemas.microsoft.com/office/drawing/2014/main" id="{D35EABBA-D25C-CD43-89B1-413931E15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1808" y="1923659"/>
            <a:ext cx="980213" cy="978726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29" name="Text Placeholder 15">
            <a:extLst>
              <a:ext uri="{FF2B5EF4-FFF2-40B4-BE49-F238E27FC236}">
                <a16:creationId xmlns:a16="http://schemas.microsoft.com/office/drawing/2014/main" id="{DDFB6540-D885-BF42-87DD-5D994BA977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97715" y="1923659"/>
            <a:ext cx="980213" cy="97872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732E10C9-FC56-B949-90D4-ABB682A36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988" y="3091156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E8AC4DDC-00C8-DD41-93D7-8BD8165F66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54017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4">
            <a:extLst>
              <a:ext uri="{FF2B5EF4-FFF2-40B4-BE49-F238E27FC236}">
                <a16:creationId xmlns:a16="http://schemas.microsoft.com/office/drawing/2014/main" id="{DD416A20-4491-FB41-B585-3A2F6557D6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80988" y="3906665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8">
            <a:extLst>
              <a:ext uri="{FF2B5EF4-FFF2-40B4-BE49-F238E27FC236}">
                <a16:creationId xmlns:a16="http://schemas.microsoft.com/office/drawing/2014/main" id="{330CAD55-7924-E74D-BF41-17764C53F8F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4017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4" name="Text Placeholder 4">
            <a:extLst>
              <a:ext uri="{FF2B5EF4-FFF2-40B4-BE49-F238E27FC236}">
                <a16:creationId xmlns:a16="http://schemas.microsoft.com/office/drawing/2014/main" id="{BD3D1599-20DE-9C48-8427-072A4BD7E1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80988" y="4724288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5005F62C-3070-7546-853E-E40F819329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54017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6" name="Text Placeholder 4">
            <a:extLst>
              <a:ext uri="{FF2B5EF4-FFF2-40B4-BE49-F238E27FC236}">
                <a16:creationId xmlns:a16="http://schemas.microsoft.com/office/drawing/2014/main" id="{B246A903-53C7-974A-8422-93C3515AFD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80988" y="5541460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7D8172AB-891E-0248-8FF6-F6E7BA159EB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50611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4">
            <a:extLst>
              <a:ext uri="{FF2B5EF4-FFF2-40B4-BE49-F238E27FC236}">
                <a16:creationId xmlns:a16="http://schemas.microsoft.com/office/drawing/2014/main" id="{BF9477DA-7881-5648-9B16-2BB3CF99D9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577582" y="3091156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593D383D-63DB-E44B-934F-5EC2CF12F08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50611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0" name="Text Placeholder 4">
            <a:extLst>
              <a:ext uri="{FF2B5EF4-FFF2-40B4-BE49-F238E27FC236}">
                <a16:creationId xmlns:a16="http://schemas.microsoft.com/office/drawing/2014/main" id="{2F344D72-ABF9-D64F-A0B1-839194D0916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77582" y="3906665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8">
            <a:extLst>
              <a:ext uri="{FF2B5EF4-FFF2-40B4-BE49-F238E27FC236}">
                <a16:creationId xmlns:a16="http://schemas.microsoft.com/office/drawing/2014/main" id="{6BFC198F-2F95-DF47-9346-E0CCECF52C3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850611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2" name="Text Placeholder 4">
            <a:extLst>
              <a:ext uri="{FF2B5EF4-FFF2-40B4-BE49-F238E27FC236}">
                <a16:creationId xmlns:a16="http://schemas.microsoft.com/office/drawing/2014/main" id="{F4F4496C-DFFB-9D4F-84FE-C47F5D6303A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577582" y="4724288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95E666FE-2CF6-2845-B4BE-8DE93CEA4C3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850611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4" name="Text Placeholder 4">
            <a:extLst>
              <a:ext uri="{FF2B5EF4-FFF2-40B4-BE49-F238E27FC236}">
                <a16:creationId xmlns:a16="http://schemas.microsoft.com/office/drawing/2014/main" id="{8479BE45-4834-4341-8A4A-D0B5E423815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577582" y="5541460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BFD9450A-DA67-2A49-8B7C-59F751FC0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0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imeline - 4 Years - Multi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D838F-16FF-0044-8259-BF35A8136597}"/>
              </a:ext>
            </a:extLst>
          </p:cNvPr>
          <p:cNvSpPr/>
          <p:nvPr userDrawn="1"/>
        </p:nvSpPr>
        <p:spPr>
          <a:xfrm>
            <a:off x="0" y="2387069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238934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20D6D7C-7B7E-0547-9816-38F4718223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65192"/>
          <a:stretch/>
        </p:blipFill>
        <p:spPr>
          <a:xfrm>
            <a:off x="6564636" y="0"/>
            <a:ext cx="5627363" cy="2387069"/>
          </a:xfrm>
          <a:prstGeom prst="rect">
            <a:avLst/>
          </a:prstGeom>
        </p:spPr>
      </p:pic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0FE1E132-8BB1-554A-9289-745A7A2CFC7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535638" y="2634432"/>
            <a:ext cx="167248" cy="3688764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48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FFC174DC-F479-3943-B4DF-4224F91F59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398108" y="2634432"/>
            <a:ext cx="167248" cy="3688764"/>
          </a:xfrm>
          <a:prstGeom prst="rect">
            <a:avLst/>
          </a:prstGeom>
          <a:gradFill>
            <a:gsLst>
              <a:gs pos="0">
                <a:schemeClr val="accent4"/>
              </a:gs>
              <a:gs pos="49000">
                <a:schemeClr val="accent4">
                  <a:lumMod val="60000"/>
                  <a:lumOff val="40000"/>
                </a:schemeClr>
              </a:gs>
              <a:gs pos="48000">
                <a:schemeClr val="accent4"/>
              </a:gs>
              <a:gs pos="98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DFC69DE9-CE49-BD41-AB96-7A13D17ECDB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694800" y="2607928"/>
            <a:ext cx="167248" cy="3688764"/>
          </a:xfrm>
          <a:prstGeom prst="rect">
            <a:avLst/>
          </a:prstGeom>
          <a:gradFill>
            <a:gsLst>
              <a:gs pos="0">
                <a:schemeClr val="bg2"/>
              </a:gs>
              <a:gs pos="49000">
                <a:schemeClr val="bg2">
                  <a:lumMod val="60000"/>
                  <a:lumOff val="40000"/>
                </a:schemeClr>
              </a:gs>
              <a:gs pos="4800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E34D0B22-1BB4-3747-8B6F-5431E503439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46122" y="2607928"/>
            <a:ext cx="167248" cy="3688764"/>
          </a:xfrm>
          <a:prstGeom prst="rect">
            <a:avLst/>
          </a:prstGeom>
          <a:gradFill>
            <a:gsLst>
              <a:gs pos="0">
                <a:schemeClr val="accent3"/>
              </a:gs>
              <a:gs pos="49000">
                <a:schemeClr val="accent3">
                  <a:lumMod val="60000"/>
                  <a:lumOff val="40000"/>
                </a:schemeClr>
              </a:gs>
              <a:gs pos="48000">
                <a:schemeClr val="accent3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C62FA-34DE-0248-8C54-11FCC12845E6}"/>
              </a:ext>
            </a:extLst>
          </p:cNvPr>
          <p:cNvCxnSpPr/>
          <p:nvPr userDrawn="1"/>
        </p:nvCxnSpPr>
        <p:spPr>
          <a:xfrm flipH="1">
            <a:off x="10487894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A6967-FD11-DA4F-97CF-BF6F8C573E16}"/>
              </a:ext>
            </a:extLst>
          </p:cNvPr>
          <p:cNvCxnSpPr/>
          <p:nvPr userDrawn="1"/>
        </p:nvCxnSpPr>
        <p:spPr>
          <a:xfrm flipH="1">
            <a:off x="11309787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0579019-66A7-BA4E-AEC0-2216FAE14E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5713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763A2A12-79D1-6B4A-AAA9-97E6932637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43" y="1943721"/>
            <a:ext cx="980213" cy="97872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8CFF7DFA-CDFD-364E-9233-B2F3819A8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684" y="3111218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78E60AD8-BDBB-CC4C-B281-655203383F7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75713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55704482-0A0F-0F41-83F5-1DFD8A729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2684" y="3926727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42E3AF3A-77DA-A244-9EF6-9AF74E7044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75713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2206E89-79A6-B944-AC8D-C7BC1118CE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2684" y="4744350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E8082A65-F461-5B4C-9E26-EEE63FE484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75713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C711BA9-478B-5845-A87F-1A45A3533B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2684" y="5561522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7" name="Text Placeholder 18">
            <a:extLst>
              <a:ext uri="{FF2B5EF4-FFF2-40B4-BE49-F238E27FC236}">
                <a16:creationId xmlns:a16="http://schemas.microsoft.com/office/drawing/2014/main" id="{DA27ADD1-4DD0-B044-B1D0-AE9C7489522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034854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8" name="Text Placeholder 15">
            <a:extLst>
              <a:ext uri="{FF2B5EF4-FFF2-40B4-BE49-F238E27FC236}">
                <a16:creationId xmlns:a16="http://schemas.microsoft.com/office/drawing/2014/main" id="{E7B0263B-0FF9-BC4F-B204-0E4D0F93148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95980" y="1943721"/>
            <a:ext cx="980213" cy="978726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FB20F96D-5990-2C45-8DC4-08E981970E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61825" y="3111218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D172B47E-0DC3-5746-9374-EA413CA5E3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034854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A4BDA94-4930-C945-8351-F421FBE866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61825" y="3926727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8">
            <a:extLst>
              <a:ext uri="{FF2B5EF4-FFF2-40B4-BE49-F238E27FC236}">
                <a16:creationId xmlns:a16="http://schemas.microsoft.com/office/drawing/2014/main" id="{F7E0B5C3-23C6-0342-836B-B96BA7B4302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034854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ED3E6B2-D3E4-FF4A-8A9E-E8EF90A9D6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61825" y="4744350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C58E7C30-D561-A347-B6A9-6D36DD1D428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034854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E1332427-90CC-044D-9B49-46D66EEC8A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761825" y="5561522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18">
            <a:extLst>
              <a:ext uri="{FF2B5EF4-FFF2-40B4-BE49-F238E27FC236}">
                <a16:creationId xmlns:a16="http://schemas.microsoft.com/office/drawing/2014/main" id="{606EE0DB-C9F6-9845-B35C-7FA39A38B97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83782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9" name="Text Placeholder 15">
            <a:extLst>
              <a:ext uri="{FF2B5EF4-FFF2-40B4-BE49-F238E27FC236}">
                <a16:creationId xmlns:a16="http://schemas.microsoft.com/office/drawing/2014/main" id="{564003F8-DBEC-C742-B94A-1480B3551C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1114" y="1943721"/>
            <a:ext cx="980213" cy="97872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BB0BB100-C5F3-C84D-A26B-EAA645D50E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10753" y="3111218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A1B0991B-3833-A94F-B62E-72BA889A787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83782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8436E4-9131-234D-B604-30EC933E364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610753" y="3926727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15ABF953-EE69-2040-BB56-880FD7412A2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883782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6C4363E5-3AF3-CE4F-B7D9-C7A7E9AC90F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10753" y="4744350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4CDDC8FF-8110-8946-933D-6380AA3F36A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83782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0DAF7544-0DB3-B645-B38C-47CD9A31B0C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610753" y="5561522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8">
            <a:extLst>
              <a:ext uri="{FF2B5EF4-FFF2-40B4-BE49-F238E27FC236}">
                <a16:creationId xmlns:a16="http://schemas.microsoft.com/office/drawing/2014/main" id="{5DED5A39-01F5-E44F-9531-C3661A3534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42924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0" name="Text Placeholder 15">
            <a:extLst>
              <a:ext uri="{FF2B5EF4-FFF2-40B4-BE49-F238E27FC236}">
                <a16:creationId xmlns:a16="http://schemas.microsoft.com/office/drawing/2014/main" id="{E45CDF23-A664-6C4F-87AE-62594E24BBB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07454" y="1943721"/>
            <a:ext cx="980213" cy="97872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81A044F-FBC4-9648-B95A-D09C60B44C5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69895" y="3111218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2" name="Text Placeholder 18">
            <a:extLst>
              <a:ext uri="{FF2B5EF4-FFF2-40B4-BE49-F238E27FC236}">
                <a16:creationId xmlns:a16="http://schemas.microsoft.com/office/drawing/2014/main" id="{3AB138F9-2E95-9846-B54F-818BC7FCF30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742924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01E6ACEE-1CBF-0D4E-B3CB-CD3E75591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69895" y="3926727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B86D1D15-B61E-DE47-A369-29351D55662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742924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BE0CCA7-F398-8F40-AEF0-3E2998CE38D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469895" y="4744350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8">
            <a:extLst>
              <a:ext uri="{FF2B5EF4-FFF2-40B4-BE49-F238E27FC236}">
                <a16:creationId xmlns:a16="http://schemas.microsoft.com/office/drawing/2014/main" id="{77B151C1-8769-3A47-A86A-B158F5B6598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9742924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EDB78D2E-CC87-044B-8C2A-A1F721F7DAC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69895" y="5561522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BD54A995-2E79-FE48-97B2-67653F4E9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00B88833-D737-D34A-92D0-FA5AABC87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47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op - 1 Laptop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C39076-E7B6-714E-A1BD-FF26FFF7ABBB}"/>
              </a:ext>
            </a:extLst>
          </p:cNvPr>
          <p:cNvSpPr/>
          <p:nvPr userDrawn="1"/>
        </p:nvSpPr>
        <p:spPr>
          <a:xfrm>
            <a:off x="0" y="0"/>
            <a:ext cx="12192000" cy="3368066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ADA372-79A3-B44D-8CC5-7EFE49BA3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0888"/>
          <a:stretch/>
        </p:blipFill>
        <p:spPr>
          <a:xfrm>
            <a:off x="6564636" y="0"/>
            <a:ext cx="5627363" cy="3368066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C3F1A2-EEB4-F74C-B383-4CDC1253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1586"/>
            <a:ext cx="4327049" cy="1409700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7101A5-2EC0-2E46-BE9C-F95DD6F0E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4327049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B3B90A-1E94-1148-A401-BD11A1A0DC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688" y="3523450"/>
            <a:ext cx="4318465" cy="284126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EB95B-1CA6-4849-91AA-30CC6C276F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193" y="1147540"/>
            <a:ext cx="7564807" cy="452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6CDFB0-2B39-F641-A75D-061AF56D1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13658" y="1650380"/>
            <a:ext cx="5218615" cy="3337932"/>
          </a:xfrm>
          <a:prstGeom prst="rect">
            <a:avLst/>
          </a:prstGeom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tIns="4572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A009C695-AE7E-664B-BF1B-0BB3E48B9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6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op - 1 Table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8D02B83-25E3-9E42-AFD3-2D5E35388CD2}"/>
              </a:ext>
            </a:extLst>
          </p:cNvPr>
          <p:cNvSpPr/>
          <p:nvPr userDrawn="1"/>
        </p:nvSpPr>
        <p:spPr>
          <a:xfrm>
            <a:off x="0" y="0"/>
            <a:ext cx="12192000" cy="3368066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BDF41D-6BF1-C446-91AF-D79DB7253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0888"/>
          <a:stretch/>
        </p:blipFill>
        <p:spPr>
          <a:xfrm>
            <a:off x="6564636" y="0"/>
            <a:ext cx="5627363" cy="3368066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C3F1A2-EEB4-F74C-B383-4CDC1253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1586"/>
            <a:ext cx="4327049" cy="1409700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7101A5-2EC0-2E46-BE9C-F95DD6F0E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4327049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B3B90A-1E94-1148-A401-BD11A1A0DC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688" y="3523450"/>
            <a:ext cx="4318465" cy="284126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7BCA9-FD7E-C94B-A5FB-0B13D8F63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60690" y="-431764"/>
            <a:ext cx="5364418" cy="790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6CDFB0-2B39-F641-A75D-061AF56D1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92770" y="1477767"/>
            <a:ext cx="5251149" cy="3993026"/>
          </a:xfrm>
          <a:prstGeom prst="rect">
            <a:avLst/>
          </a:prstGeom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tIns="4572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6BB48823-A5F1-4B43-92B6-B7DB3D256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80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6178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CC902235-ABED-744F-81C6-93D3C4193D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5900" y="2002575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8E52DC8-388B-7B43-AEC5-AFBDE7EB5A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114271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87882263-2C08-B249-8B04-1DA159A5E9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14271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0AD0E1D6-F904-1E46-A14C-CF538558071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560025" y="1999692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AA9702DD-327D-BD4B-895D-351B7110488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588695" y="1999692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90F6A96D-E212-4C44-8D3B-1158662F63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146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0D2A7CD-A4FD-BF4C-B7C4-CE7DA1CC3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232" y="5339805"/>
            <a:ext cx="222164" cy="22153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BB4FA4A-9581-2A41-8AB0-620D01C3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232" y="5823193"/>
            <a:ext cx="222164" cy="221535"/>
          </a:xfrm>
          <a:prstGeom prst="rect">
            <a:avLst/>
          </a:prstGeom>
        </p:spPr>
      </p:pic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BF349B3D-C2D3-D944-824E-23EF261951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0156" y="5807326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67862594-6E84-D84A-9018-A34DAC20F87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00156" y="5339232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68BB11ED-06F8-B144-AED6-956F0868D14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31594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CA1F551-1629-4C4A-B6C2-9EA383018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680" y="5339805"/>
            <a:ext cx="222164" cy="22153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BC600B6-C870-B74E-93F7-8A6A8AA37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680" y="5823193"/>
            <a:ext cx="222164" cy="221535"/>
          </a:xfrm>
          <a:prstGeom prst="rect">
            <a:avLst/>
          </a:prstGeom>
        </p:spPr>
      </p:pic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E9EE9CE8-7F17-054F-925E-9A42F6F6223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863604" y="5807487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0">
            <a:extLst>
              <a:ext uri="{FF2B5EF4-FFF2-40B4-BE49-F238E27FC236}">
                <a16:creationId xmlns:a16="http://schemas.microsoft.com/office/drawing/2014/main" id="{27605895-A4C2-6E4A-9D54-C9B6BEBF887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863604" y="5330862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0">
            <a:extLst>
              <a:ext uri="{FF2B5EF4-FFF2-40B4-BE49-F238E27FC236}">
                <a16:creationId xmlns:a16="http://schemas.microsoft.com/office/drawing/2014/main" id="{12CF4800-7130-1146-ACD6-A76D27CABCF9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55286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7615D90-D9DC-F94B-852D-E5DCFAE99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768" y="5339805"/>
            <a:ext cx="222164" cy="22153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35DA494-E823-EC4C-BDC0-0B1043063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768" y="5823193"/>
            <a:ext cx="222164" cy="221535"/>
          </a:xfrm>
          <a:prstGeom prst="rect">
            <a:avLst/>
          </a:prstGeom>
        </p:spPr>
      </p:pic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2A7FE012-6D46-6A42-AF1E-63FA86E6B12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887296" y="5798584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4ECE6D96-FB5C-2D48-8093-E1A6737058A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887296" y="5327387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8EA2473-23FF-254D-9558-45C461A1EA9E}"/>
              </a:ext>
            </a:extLst>
          </p:cNvPr>
          <p:cNvCxnSpPr>
            <a:cxnSpLocks/>
          </p:cNvCxnSpPr>
          <p:nvPr userDrawn="1"/>
        </p:nvCxnSpPr>
        <p:spPr>
          <a:xfrm>
            <a:off x="2114270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Placeholder 4">
            <a:extLst>
              <a:ext uri="{FF2B5EF4-FFF2-40B4-BE49-F238E27FC236}">
                <a16:creationId xmlns:a16="http://schemas.microsoft.com/office/drawing/2014/main" id="{063220BE-4EED-0C41-9AB6-549977746AA7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188110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E9F192A5-D974-264F-B7E6-62C8665D5DA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8110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B240410-48DF-AE49-BEF0-A222338910AB}"/>
              </a:ext>
            </a:extLst>
          </p:cNvPr>
          <p:cNvCxnSpPr>
            <a:cxnSpLocks/>
          </p:cNvCxnSpPr>
          <p:nvPr userDrawn="1"/>
        </p:nvCxnSpPr>
        <p:spPr>
          <a:xfrm>
            <a:off x="6188109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FB0085F2-D622-2441-853F-2A4B79B92AA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208338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E4A6733E-95E1-A740-96B2-881CBFC7BC2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208338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F08FD72-9E9A-4B4B-B9A8-62DD078330F2}"/>
              </a:ext>
            </a:extLst>
          </p:cNvPr>
          <p:cNvCxnSpPr>
            <a:cxnSpLocks/>
          </p:cNvCxnSpPr>
          <p:nvPr userDrawn="1"/>
        </p:nvCxnSpPr>
        <p:spPr>
          <a:xfrm>
            <a:off x="10208337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0F9746B1-03F4-054B-893C-178F9A409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4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6178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15D74EE-B213-D941-A6BB-BD4CA2DBAA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0155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A2DF27B-9E73-9048-BA78-3DB40B2D9B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068526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F60C123-D3C6-974A-B75C-221FBE0739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68526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F60E890-3813-1842-9AD7-F231D3DCD5A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22401" y="3708804"/>
            <a:ext cx="4121256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890BBE-1580-1F4F-A5BA-3B989FB0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883" y="5339345"/>
            <a:ext cx="222164" cy="2215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E43341-F79E-6F47-B625-6B8CCE870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883" y="5822733"/>
            <a:ext cx="222164" cy="221535"/>
          </a:xfrm>
          <a:prstGeom prst="rect">
            <a:avLst/>
          </a:prstGeom>
        </p:spPr>
      </p:pic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F1612B9-1CAF-A240-87D0-536432806A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54411" y="5809882"/>
            <a:ext cx="3789246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2FBDC37-DE3C-1E45-BCD2-E672C856201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754411" y="5333686"/>
            <a:ext cx="3789246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BE9B2D-7E42-874C-AD2A-9575C2F65524}"/>
              </a:ext>
            </a:extLst>
          </p:cNvPr>
          <p:cNvCxnSpPr>
            <a:cxnSpLocks/>
          </p:cNvCxnSpPr>
          <p:nvPr userDrawn="1"/>
        </p:nvCxnSpPr>
        <p:spPr>
          <a:xfrm>
            <a:off x="3068525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898C21F8-7A50-8747-BF57-A5002B7F30B1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6517119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61A301BD-959E-F24C-AC3A-401E0162494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25490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C13034BB-1E8C-2244-93FF-5DD55C16FF1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25490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B3487D7-4EC1-7448-8A9F-F44F4A7116D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79365" y="3708804"/>
            <a:ext cx="4121256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DD1A22B-571F-EF4B-B8D6-609FDC9F3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847" y="5339345"/>
            <a:ext cx="222164" cy="2215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7EB6851-3FCD-5141-9C66-54FBFF0DF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847" y="5822733"/>
            <a:ext cx="222164" cy="221535"/>
          </a:xfrm>
          <a:prstGeom prst="rect">
            <a:avLst/>
          </a:prstGeom>
        </p:spPr>
      </p:pic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4274C0-B0F4-CE45-AA9A-2501BECF5F8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811375" y="5809882"/>
            <a:ext cx="3789246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07B47B5-EE24-1741-8148-CD1A172ED41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811375" y="5333686"/>
            <a:ext cx="3789246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7E950A6-7601-A740-BDF6-8225688FD8D0}"/>
              </a:ext>
            </a:extLst>
          </p:cNvPr>
          <p:cNvCxnSpPr>
            <a:cxnSpLocks/>
          </p:cNvCxnSpPr>
          <p:nvPr userDrawn="1"/>
        </p:nvCxnSpPr>
        <p:spPr>
          <a:xfrm>
            <a:off x="8125489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093D9C5C-1D49-4E4C-A7C2-DA122E107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3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3 Analy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4354" y="625523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323350" y="677988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1347600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23350" y="1408871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62F57F52-4314-F247-B11D-F393EA26EC0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674354" y="2681396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55BDB5D-FDAA-BF42-B232-CB168EFDF7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323350" y="2733861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4B1013-74EC-1545-8CCD-8DB49A6C8B1A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3403473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D828044-A715-9544-BD18-1581895304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323350" y="3464744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CC3FCA9-9E90-9747-B3DA-A50CCFC8238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674354" y="4759578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B25D53B-E48C-ED4D-B5BE-09598A319C6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323350" y="4812043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FAF10D-0E8B-614B-B110-E0ADE2B1145B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5481655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03A8CD-E4A2-BE49-A91F-083331E006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23350" y="5542926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763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1 Column W/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4171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15D74EE-B213-D941-A6BB-BD4CA2DBAA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2731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A2DF27B-9E73-9048-BA78-3DB40B2D9B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891102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F60C123-D3C6-974A-B75C-221FBE0739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1102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F60E890-3813-1842-9AD7-F231D3DCD5A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04081" y="2063397"/>
            <a:ext cx="5132237" cy="132427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BE9B2D-7E42-874C-AD2A-9575C2F65524}"/>
              </a:ext>
            </a:extLst>
          </p:cNvPr>
          <p:cNvCxnSpPr>
            <a:cxnSpLocks/>
          </p:cNvCxnSpPr>
          <p:nvPr userDrawn="1"/>
        </p:nvCxnSpPr>
        <p:spPr>
          <a:xfrm>
            <a:off x="2891101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A0BAA0E-821B-9748-91F2-E38F5DF6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9461" y="3720617"/>
            <a:ext cx="222164" cy="2215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FF019B-A245-E14A-A26E-8F2E69588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9461" y="4841224"/>
            <a:ext cx="222164" cy="221535"/>
          </a:xfrm>
          <a:prstGeom prst="rect">
            <a:avLst/>
          </a:prstGeom>
        </p:spPr>
      </p:pic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89ABDA6-5B65-C746-88C7-CE0C477D23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16284" y="4011636"/>
            <a:ext cx="1395265" cy="73347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BECF9F7-DAFC-C642-9C7E-E969E1639DF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16284" y="5130436"/>
            <a:ext cx="1395265" cy="73347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FD36E94D-D7AE-4244-834C-2B6D0769A7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3568" y="4115156"/>
            <a:ext cx="4455277" cy="2139573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200">
                <a:solidFill>
                  <a:schemeClr val="accent2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accent2"/>
                </a:solidFill>
              </a:defRPr>
            </a:lvl2pPr>
            <a:lvl3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3pPr>
            <a:lvl4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4pPr>
            <a:lvl5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2A3DB76D-AB0E-2247-BB45-5B60D59C41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79735" y="4115155"/>
            <a:ext cx="3356584" cy="213957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685526-176B-0642-87F3-C8F1F00DA39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5157" y="2063398"/>
            <a:ext cx="0" cy="132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23DD80A8-CE13-954E-9E22-4EE6F6E45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F864F71-711C-3047-82CA-E8C644E7BA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79734" y="3719595"/>
            <a:ext cx="3356583" cy="3331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137160" anchor="ctr"/>
          <a:lstStyle>
            <a:lvl1pPr marL="0" indent="0" algn="l">
              <a:buNone/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43A2F16-B516-F540-9EB5-2A19C080E2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65531" y="3719595"/>
            <a:ext cx="4463314" cy="333166"/>
          </a:xfrm>
          <a:prstGeom prst="rect">
            <a:avLst/>
          </a:prstGeom>
          <a:solidFill>
            <a:schemeClr val="bg2"/>
          </a:solidFill>
        </p:spPr>
        <p:txBody>
          <a:bodyPr lIns="137160" anchor="ctr"/>
          <a:lstStyle>
            <a:lvl1pPr marL="0" indent="0" algn="l">
              <a:buNone/>
              <a:defRPr sz="1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z="1400" b="1" dirty="0"/>
              <a:t>Recent Thought Leadership Highlights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99729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6AC3-D9AA-C042-BF7D-F57A20CBD46E}"/>
              </a:ext>
            </a:extLst>
          </p:cNvPr>
          <p:cNvSpPr txBox="1"/>
          <p:nvPr userDrawn="1"/>
        </p:nvSpPr>
        <p:spPr>
          <a:xfrm>
            <a:off x="6072630" y="1559279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Thank You!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C631-D777-E84B-819D-6E0F49C7F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0" y="0"/>
            <a:ext cx="3669317" cy="57381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D8D19D-F344-5441-A5AC-E0ED9B7C2E80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A3A44-8786-5D4C-9416-1085453390B4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A0A81D-7915-CD4D-977B-B2745747E2CF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D9E218-2375-F04E-B039-3FF16302FD9F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6AC3-D9AA-C042-BF7D-F57A20CBD46E}"/>
              </a:ext>
            </a:extLst>
          </p:cNvPr>
          <p:cNvSpPr txBox="1"/>
          <p:nvPr userDrawn="1"/>
        </p:nvSpPr>
        <p:spPr>
          <a:xfrm>
            <a:off x="6043134" y="1566653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C631-D777-E84B-819D-6E0F49C7F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0" y="0"/>
            <a:ext cx="3669317" cy="57381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D8D19D-F344-5441-A5AC-E0ED9B7C2E80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A3A44-8786-5D4C-9416-1085453390B4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A0A81D-7915-CD4D-977B-B2745747E2CF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D9E218-2375-F04E-B039-3FF16302FD9F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2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Closing W/Business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96D125-A3EF-4949-B635-3D28A3736F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57913" y="4934076"/>
            <a:ext cx="3535144" cy="32492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A57EB0-6031-DA40-B92F-247FB66E6B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7913" y="5659384"/>
            <a:ext cx="3535144" cy="22566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8019DF-8D9F-1D48-A21A-8D8BCF041189}"/>
              </a:ext>
            </a:extLst>
          </p:cNvPr>
          <p:cNvCxnSpPr>
            <a:cxnSpLocks/>
          </p:cNvCxnSpPr>
          <p:nvPr userDrawn="1"/>
        </p:nvCxnSpPr>
        <p:spPr>
          <a:xfrm>
            <a:off x="5757913" y="5585857"/>
            <a:ext cx="3535144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11DB6A1-0666-894F-B420-E9BC77B95C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57913" y="5273907"/>
            <a:ext cx="3535144" cy="19581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4851074-A28C-7C44-80CA-33179BCD1C0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757913" y="5901122"/>
            <a:ext cx="3535144" cy="22566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030701-31E9-E741-847F-D34791DB8AD2}"/>
              </a:ext>
            </a:extLst>
          </p:cNvPr>
          <p:cNvCxnSpPr>
            <a:cxnSpLocks/>
          </p:cNvCxnSpPr>
          <p:nvPr userDrawn="1"/>
        </p:nvCxnSpPr>
        <p:spPr>
          <a:xfrm>
            <a:off x="9512940" y="4587235"/>
            <a:ext cx="0" cy="1799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5AF6A25-B8C1-144C-AB46-ABB8D5A6E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-2" y="-4"/>
            <a:ext cx="3669317" cy="57381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4C9A53-6DD0-1542-85AB-768023CF99BC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DC609-7080-154D-974E-7D9CF279BEF2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35AE8F-E282-674F-B5F2-EDB9BF8D228E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3FCCD9-1ED1-0B45-8FC4-8DEA9B838747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C3B20-7E1E-734A-899E-575C83A5987F}"/>
              </a:ext>
            </a:extLst>
          </p:cNvPr>
          <p:cNvSpPr txBox="1"/>
          <p:nvPr userDrawn="1"/>
        </p:nvSpPr>
        <p:spPr>
          <a:xfrm>
            <a:off x="6043134" y="1566653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7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Presentation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6821E-E3DB-FB4E-A2F8-E892EB5AA3DE}"/>
              </a:ext>
            </a:extLst>
          </p:cNvPr>
          <p:cNvSpPr/>
          <p:nvPr userDrawn="1"/>
        </p:nvSpPr>
        <p:spPr>
          <a:xfrm>
            <a:off x="485778" y="2049824"/>
            <a:ext cx="10821122" cy="1017464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973B2-AF74-354C-9A47-230E857F7A1A}"/>
              </a:ext>
            </a:extLst>
          </p:cNvPr>
          <p:cNvSpPr/>
          <p:nvPr userDrawn="1"/>
        </p:nvSpPr>
        <p:spPr>
          <a:xfrm>
            <a:off x="1369499" y="2269925"/>
            <a:ext cx="686116" cy="6200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35A3B7-EF2B-3848-AEB3-D6BD6644BAAA}"/>
              </a:ext>
            </a:extLst>
          </p:cNvPr>
          <p:cNvSpPr txBox="1"/>
          <p:nvPr userDrawn="1"/>
        </p:nvSpPr>
        <p:spPr>
          <a:xfrm>
            <a:off x="660895" y="2358501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4F769-F255-3245-85E3-F29B6C7F255C}"/>
              </a:ext>
            </a:extLst>
          </p:cNvPr>
          <p:cNvSpPr txBox="1"/>
          <p:nvPr userDrawn="1"/>
        </p:nvSpPr>
        <p:spPr>
          <a:xfrm>
            <a:off x="1302810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E64671-79EF-B444-AB01-3957D153A976}"/>
              </a:ext>
            </a:extLst>
          </p:cNvPr>
          <p:cNvSpPr/>
          <p:nvPr userDrawn="1"/>
        </p:nvSpPr>
        <p:spPr>
          <a:xfrm>
            <a:off x="3326259" y="2269925"/>
            <a:ext cx="686116" cy="620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BE2C6F-2556-854E-A494-CBAFFE41474D}"/>
              </a:ext>
            </a:extLst>
          </p:cNvPr>
          <p:cNvSpPr txBox="1"/>
          <p:nvPr userDrawn="1"/>
        </p:nvSpPr>
        <p:spPr>
          <a:xfrm>
            <a:off x="2684344" y="2358501"/>
            <a:ext cx="55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Steel Blue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77FDA5-A9C2-9145-A784-2887C19B6D5E}"/>
              </a:ext>
            </a:extLst>
          </p:cNvPr>
          <p:cNvSpPr txBox="1"/>
          <p:nvPr userDrawn="1"/>
        </p:nvSpPr>
        <p:spPr>
          <a:xfrm>
            <a:off x="3270727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65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138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25D0FB-BB34-2346-B0C4-5099AF371BF8}"/>
              </a:ext>
            </a:extLst>
          </p:cNvPr>
          <p:cNvSpPr/>
          <p:nvPr userDrawn="1"/>
        </p:nvSpPr>
        <p:spPr>
          <a:xfrm>
            <a:off x="7501322" y="2269925"/>
            <a:ext cx="686116" cy="620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F2161-2A9E-1B43-A4C4-9D40B2AC88BE}"/>
              </a:ext>
            </a:extLst>
          </p:cNvPr>
          <p:cNvSpPr txBox="1"/>
          <p:nvPr userDrawn="1"/>
        </p:nvSpPr>
        <p:spPr>
          <a:xfrm>
            <a:off x="6704142" y="2358501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Sky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605F36-FC58-074F-9DA7-213BADBBF9EF}"/>
              </a:ext>
            </a:extLst>
          </p:cNvPr>
          <p:cNvSpPr txBox="1"/>
          <p:nvPr userDrawn="1"/>
        </p:nvSpPr>
        <p:spPr>
          <a:xfrm>
            <a:off x="7445790" y="2309173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88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192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224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6A8664-5A52-364C-AD96-FF9DF6AB37DE}"/>
              </a:ext>
            </a:extLst>
          </p:cNvPr>
          <p:cNvSpPr/>
          <p:nvPr userDrawn="1"/>
        </p:nvSpPr>
        <p:spPr>
          <a:xfrm>
            <a:off x="9699916" y="2269925"/>
            <a:ext cx="686116" cy="6200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F67C71-29B2-E44D-9468-B32A2A6A9B8F}"/>
              </a:ext>
            </a:extLst>
          </p:cNvPr>
          <p:cNvSpPr txBox="1"/>
          <p:nvPr userDrawn="1"/>
        </p:nvSpPr>
        <p:spPr>
          <a:xfrm>
            <a:off x="8902736" y="2358500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Nature Orange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822B97-62D6-5041-B3DB-7231A06C35BD}"/>
              </a:ext>
            </a:extLst>
          </p:cNvPr>
          <p:cNvSpPr txBox="1"/>
          <p:nvPr userDrawn="1"/>
        </p:nvSpPr>
        <p:spPr>
          <a:xfrm>
            <a:off x="9644384" y="2309173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243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069146-C455-E741-89EB-7BCBE6B51ED4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Used In All Template Based Items/Figures/Charts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393FB6C9-3789-454D-A5FD-A12460789295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PRESENTATION Colors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EA3B81-109C-9644-B334-BCA62B3B7A96}"/>
              </a:ext>
            </a:extLst>
          </p:cNvPr>
          <p:cNvSpPr/>
          <p:nvPr userDrawn="1"/>
        </p:nvSpPr>
        <p:spPr>
          <a:xfrm>
            <a:off x="5358259" y="2269925"/>
            <a:ext cx="686116" cy="620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83CAF-2F21-BC41-887A-C9D7B3DC1440}"/>
              </a:ext>
            </a:extLst>
          </p:cNvPr>
          <p:cNvSpPr txBox="1"/>
          <p:nvPr userDrawn="1"/>
        </p:nvSpPr>
        <p:spPr>
          <a:xfrm>
            <a:off x="4694630" y="2358501"/>
            <a:ext cx="57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78814C-F13D-6B4E-9587-E26323D098D6}"/>
              </a:ext>
            </a:extLst>
          </p:cNvPr>
          <p:cNvSpPr txBox="1"/>
          <p:nvPr userDrawn="1"/>
        </p:nvSpPr>
        <p:spPr>
          <a:xfrm>
            <a:off x="5302727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110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E60DEC-0042-9847-89A2-481C4E5089DB}"/>
              </a:ext>
            </a:extLst>
          </p:cNvPr>
          <p:cNvSpPr txBox="1"/>
          <p:nvPr userDrawn="1"/>
        </p:nvSpPr>
        <p:spPr>
          <a:xfrm>
            <a:off x="393567" y="3375963"/>
            <a:ext cx="36420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Preferred Color Scheme</a:t>
            </a:r>
          </a:p>
          <a:p>
            <a:pPr algn="l"/>
            <a:r>
              <a:rPr lang="en-US" sz="1400" b="0" dirty="0">
                <a:solidFill>
                  <a:schemeClr val="tx2"/>
                </a:solidFill>
              </a:rPr>
              <a:t>LESS THAN 5 COLORS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51ECA7B-140B-494B-9132-199A2D65870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21722997"/>
              </p:ext>
            </p:extLst>
          </p:nvPr>
        </p:nvGraphicFramePr>
        <p:xfrm>
          <a:off x="205238" y="3991516"/>
          <a:ext cx="3362322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523D68A1-8F73-F041-9F7C-2A0090A6ED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83798800"/>
              </p:ext>
            </p:extLst>
          </p:nvPr>
        </p:nvGraphicFramePr>
        <p:xfrm>
          <a:off x="3945798" y="3991516"/>
          <a:ext cx="3898581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A3CB17-B6EB-7341-AF85-E1F69E378DFD}"/>
              </a:ext>
            </a:extLst>
          </p:cNvPr>
          <p:cNvCxnSpPr/>
          <p:nvPr userDrawn="1"/>
        </p:nvCxnSpPr>
        <p:spPr>
          <a:xfrm>
            <a:off x="3669316" y="3991516"/>
            <a:ext cx="0" cy="23240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70A809-5C1B-F247-8C0E-A2927ABAD32B}"/>
              </a:ext>
            </a:extLst>
          </p:cNvPr>
          <p:cNvCxnSpPr/>
          <p:nvPr userDrawn="1"/>
        </p:nvCxnSpPr>
        <p:spPr>
          <a:xfrm>
            <a:off x="8088916" y="3991516"/>
            <a:ext cx="0" cy="23240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6" name="Chart 75">
                <a:extLst>
                  <a:ext uri="{FF2B5EF4-FFF2-40B4-BE49-F238E27FC236}">
                    <a16:creationId xmlns:a16="http://schemas.microsoft.com/office/drawing/2014/main" id="{1BF0D097-B0F9-1F45-9808-BF1A0D2BDE48}"/>
                  </a:ext>
                </a:extLst>
              </p:cNvPr>
              <p:cNvGraphicFramePr/>
              <p:nvPr userDrawn="1">
                <p:extLst>
                  <p:ext uri="{D42A27DB-BD31-4B8C-83A1-F6EECF244321}">
                    <p14:modId xmlns:p14="http://schemas.microsoft.com/office/powerpoint/2010/main" val="643355607"/>
                  </p:ext>
                </p:extLst>
              </p:nvPr>
            </p:nvGraphicFramePr>
            <p:xfrm>
              <a:off x="8312419" y="3898901"/>
              <a:ext cx="3362322" cy="24167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6" name="Chart 75">
                <a:extLst>
                  <a:ext uri="{FF2B5EF4-FFF2-40B4-BE49-F238E27FC236}">
                    <a16:creationId xmlns:a16="http://schemas.microsoft.com/office/drawing/2014/main" id="{1BF0D097-B0F9-1F45-9808-BF1A0D2BD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2419" y="3898901"/>
                <a:ext cx="3362322" cy="24167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54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Bran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6051-D092-FE47-83D2-321143BE0B83}"/>
              </a:ext>
            </a:extLst>
          </p:cNvPr>
          <p:cNvSpPr/>
          <p:nvPr userDrawn="1"/>
        </p:nvSpPr>
        <p:spPr>
          <a:xfrm>
            <a:off x="1223783" y="3783700"/>
            <a:ext cx="1295400" cy="20574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D7E5EA-A831-8B47-9896-72C0A41627AB}"/>
              </a:ext>
            </a:extLst>
          </p:cNvPr>
          <p:cNvSpPr/>
          <p:nvPr userDrawn="1"/>
        </p:nvSpPr>
        <p:spPr>
          <a:xfrm>
            <a:off x="4660401" y="3831403"/>
            <a:ext cx="516156" cy="533400"/>
          </a:xfrm>
          <a:prstGeom prst="rect">
            <a:avLst/>
          </a:prstGeom>
          <a:solidFill>
            <a:srgbClr val="418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D31903-C2DE-CC49-B819-1793D4513DD7}"/>
              </a:ext>
            </a:extLst>
          </p:cNvPr>
          <p:cNvSpPr txBox="1"/>
          <p:nvPr userDrawn="1"/>
        </p:nvSpPr>
        <p:spPr>
          <a:xfrm>
            <a:off x="4566264" y="3857852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Steel Blue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6C5F9-E1C1-9443-90EA-2ABF10B0B035}"/>
              </a:ext>
            </a:extLst>
          </p:cNvPr>
          <p:cNvSpPr/>
          <p:nvPr userDrawn="1"/>
        </p:nvSpPr>
        <p:spPr>
          <a:xfrm>
            <a:off x="4151064" y="3831403"/>
            <a:ext cx="426575" cy="533400"/>
          </a:xfrm>
          <a:prstGeom prst="rect">
            <a:avLst/>
          </a:prstGeom>
          <a:solidFill>
            <a:srgbClr val="2754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11F73F-CAF4-F34E-B7DA-B324AED31F00}"/>
              </a:ext>
            </a:extLst>
          </p:cNvPr>
          <p:cNvSpPr/>
          <p:nvPr userDrawn="1"/>
        </p:nvSpPr>
        <p:spPr>
          <a:xfrm>
            <a:off x="5283382" y="3831403"/>
            <a:ext cx="426575" cy="533400"/>
          </a:xfrm>
          <a:prstGeom prst="rect">
            <a:avLst/>
          </a:prstGeom>
          <a:solidFill>
            <a:srgbClr val="799F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52FEAA-62EA-AE4F-99BA-E7DA68CDA844}"/>
              </a:ext>
            </a:extLst>
          </p:cNvPr>
          <p:cNvSpPr/>
          <p:nvPr userDrawn="1"/>
        </p:nvSpPr>
        <p:spPr>
          <a:xfrm>
            <a:off x="5786157" y="3831403"/>
            <a:ext cx="426575" cy="533400"/>
          </a:xfrm>
          <a:prstGeom prst="rect">
            <a:avLst/>
          </a:prstGeom>
          <a:solidFill>
            <a:srgbClr val="C7D4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A1EA27-2868-6F42-B768-C32D82F8D3B6}"/>
              </a:ext>
            </a:extLst>
          </p:cNvPr>
          <p:cNvSpPr/>
          <p:nvPr userDrawn="1"/>
        </p:nvSpPr>
        <p:spPr>
          <a:xfrm>
            <a:off x="3663384" y="3831403"/>
            <a:ext cx="426575" cy="533400"/>
          </a:xfrm>
          <a:prstGeom prst="rect">
            <a:avLst/>
          </a:prstGeom>
          <a:solidFill>
            <a:srgbClr val="2245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26352B-ABC8-E843-9FC4-0F980517D52E}"/>
              </a:ext>
            </a:extLst>
          </p:cNvPr>
          <p:cNvSpPr/>
          <p:nvPr userDrawn="1"/>
        </p:nvSpPr>
        <p:spPr>
          <a:xfrm>
            <a:off x="3175704" y="3831403"/>
            <a:ext cx="426575" cy="533400"/>
          </a:xfrm>
          <a:prstGeom prst="rect">
            <a:avLst/>
          </a:prstGeom>
          <a:solidFill>
            <a:srgbClr val="1022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3590F-1A7F-244D-94AA-E76ABF2A7DA1}"/>
              </a:ext>
            </a:extLst>
          </p:cNvPr>
          <p:cNvSpPr/>
          <p:nvPr userDrawn="1"/>
        </p:nvSpPr>
        <p:spPr>
          <a:xfrm>
            <a:off x="6273983" y="3831403"/>
            <a:ext cx="426575" cy="533400"/>
          </a:xfrm>
          <a:prstGeom prst="rect">
            <a:avLst/>
          </a:prstGeom>
          <a:solidFill>
            <a:srgbClr val="E9ED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098F53-3F7E-DC47-92F0-765E6F3B429E}"/>
              </a:ext>
            </a:extLst>
          </p:cNvPr>
          <p:cNvSpPr txBox="1"/>
          <p:nvPr userDrawn="1"/>
        </p:nvSpPr>
        <p:spPr>
          <a:xfrm>
            <a:off x="5656543" y="3820895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199</a:t>
            </a:r>
          </a:p>
          <a:p>
            <a:pPr algn="ctr"/>
            <a:r>
              <a:rPr lang="en-US" sz="1000" dirty="0"/>
              <a:t>212</a:t>
            </a:r>
          </a:p>
          <a:p>
            <a:pPr algn="ctr"/>
            <a:r>
              <a:rPr lang="en-US" sz="1000" dirty="0"/>
              <a:t>237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CB8E44-47B5-2647-9421-31DE610F6153}"/>
              </a:ext>
            </a:extLst>
          </p:cNvPr>
          <p:cNvSpPr/>
          <p:nvPr userDrawn="1"/>
        </p:nvSpPr>
        <p:spPr>
          <a:xfrm>
            <a:off x="484124" y="3859900"/>
            <a:ext cx="687003" cy="5334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2AA1B9-3656-BD4B-A42A-0F996BA19391}"/>
              </a:ext>
            </a:extLst>
          </p:cNvPr>
          <p:cNvSpPr/>
          <p:nvPr userDrawn="1"/>
        </p:nvSpPr>
        <p:spPr>
          <a:xfrm>
            <a:off x="484124" y="4545700"/>
            <a:ext cx="687003" cy="533400"/>
          </a:xfrm>
          <a:prstGeom prst="rect">
            <a:avLst/>
          </a:prstGeom>
          <a:solidFill>
            <a:srgbClr val="2B9B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88DE1-0D2C-B34E-BD2D-9DA33BD5A649}"/>
              </a:ext>
            </a:extLst>
          </p:cNvPr>
          <p:cNvSpPr/>
          <p:nvPr userDrawn="1"/>
        </p:nvSpPr>
        <p:spPr>
          <a:xfrm>
            <a:off x="484124" y="5231500"/>
            <a:ext cx="687003" cy="533400"/>
          </a:xfrm>
          <a:prstGeom prst="rect">
            <a:avLst/>
          </a:prstGeom>
          <a:solidFill>
            <a:srgbClr val="594F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0FCDE0-5682-964B-8C0B-4262944FCDE8}"/>
              </a:ext>
            </a:extLst>
          </p:cNvPr>
          <p:cNvSpPr txBox="1"/>
          <p:nvPr userDrawn="1"/>
        </p:nvSpPr>
        <p:spPr>
          <a:xfrm>
            <a:off x="560324" y="39361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Purple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1205C5-6A53-0343-A067-E9A89106A57B}"/>
              </a:ext>
            </a:extLst>
          </p:cNvPr>
          <p:cNvSpPr txBox="1"/>
          <p:nvPr userDrawn="1"/>
        </p:nvSpPr>
        <p:spPr>
          <a:xfrm>
            <a:off x="560324" y="46219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Green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D041D7-E48B-AC49-877B-C47220500824}"/>
              </a:ext>
            </a:extLst>
          </p:cNvPr>
          <p:cNvSpPr txBox="1"/>
          <p:nvPr userDrawn="1"/>
        </p:nvSpPr>
        <p:spPr>
          <a:xfrm>
            <a:off x="560324" y="53077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Gray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A56B2A-4E87-C748-B757-85FE425B2F3F}"/>
              </a:ext>
            </a:extLst>
          </p:cNvPr>
          <p:cNvSpPr txBox="1"/>
          <p:nvPr userDrawn="1"/>
        </p:nvSpPr>
        <p:spPr>
          <a:xfrm>
            <a:off x="370343" y="1952265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Primary Colors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4BE39D-D824-6F4D-A15B-39462BC8DE9A}"/>
              </a:ext>
            </a:extLst>
          </p:cNvPr>
          <p:cNvSpPr/>
          <p:nvPr userDrawn="1"/>
        </p:nvSpPr>
        <p:spPr>
          <a:xfrm>
            <a:off x="4660401" y="4354358"/>
            <a:ext cx="516156" cy="533400"/>
          </a:xfrm>
          <a:prstGeom prst="rect">
            <a:avLst/>
          </a:prstGeom>
          <a:solidFill>
            <a:srgbClr val="F0AE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239FC1-1231-004B-A4F6-5465E1EFE18C}"/>
              </a:ext>
            </a:extLst>
          </p:cNvPr>
          <p:cNvSpPr/>
          <p:nvPr userDrawn="1"/>
        </p:nvSpPr>
        <p:spPr>
          <a:xfrm>
            <a:off x="4660401" y="4877313"/>
            <a:ext cx="516156" cy="533400"/>
          </a:xfrm>
          <a:prstGeom prst="rect">
            <a:avLst/>
          </a:prstGeom>
          <a:solidFill>
            <a:srgbClr val="96C9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4BD4F4-ECAE-8042-AF50-39EB58B258B6}"/>
              </a:ext>
            </a:extLst>
          </p:cNvPr>
          <p:cNvSpPr/>
          <p:nvPr userDrawn="1"/>
        </p:nvSpPr>
        <p:spPr>
          <a:xfrm>
            <a:off x="4660401" y="5400268"/>
            <a:ext cx="516156" cy="533400"/>
          </a:xfrm>
          <a:prstGeom prst="rect">
            <a:avLst/>
          </a:prstGeom>
          <a:solidFill>
            <a:srgbClr val="F37D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F1C6BE-390A-D842-A0F8-7AB5CCA2D3FE}"/>
              </a:ext>
            </a:extLst>
          </p:cNvPr>
          <p:cNvSpPr txBox="1"/>
          <p:nvPr userDrawn="1"/>
        </p:nvSpPr>
        <p:spPr>
          <a:xfrm>
            <a:off x="4566264" y="4380807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Deep Yellow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AADAF-853B-224F-93EE-5D43A0732777}"/>
              </a:ext>
            </a:extLst>
          </p:cNvPr>
          <p:cNvSpPr txBox="1"/>
          <p:nvPr userDrawn="1"/>
        </p:nvSpPr>
        <p:spPr>
          <a:xfrm>
            <a:off x="4566264" y="4903762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Grass Green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32CB1-C633-F44A-B750-5F4441A4A3B3}"/>
              </a:ext>
            </a:extLst>
          </p:cNvPr>
          <p:cNvSpPr txBox="1"/>
          <p:nvPr userDrawn="1"/>
        </p:nvSpPr>
        <p:spPr>
          <a:xfrm>
            <a:off x="3079110" y="1952265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Secondary Colors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385D0-C0E0-1141-A96A-9C024E8DF85A}"/>
              </a:ext>
            </a:extLst>
          </p:cNvPr>
          <p:cNvSpPr txBox="1"/>
          <p:nvPr userDrawn="1"/>
        </p:nvSpPr>
        <p:spPr>
          <a:xfrm>
            <a:off x="4566264" y="5426717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Coral Red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D14849-91AA-0541-AEDB-C85CA4EB5510}"/>
              </a:ext>
            </a:extLst>
          </p:cNvPr>
          <p:cNvSpPr txBox="1"/>
          <p:nvPr userDrawn="1"/>
        </p:nvSpPr>
        <p:spPr>
          <a:xfrm>
            <a:off x="7370508" y="1952265"/>
            <a:ext cx="25146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Accent Colors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6C5F83-FF5B-204C-ADE3-435E320F1582}"/>
              </a:ext>
            </a:extLst>
          </p:cNvPr>
          <p:cNvSpPr txBox="1"/>
          <p:nvPr userDrawn="1"/>
        </p:nvSpPr>
        <p:spPr>
          <a:xfrm>
            <a:off x="8229600" y="5538584"/>
            <a:ext cx="2632440" cy="8156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Tints are a range of darker and lighter variants of each color, providing a total of 63 color options.</a:t>
            </a:r>
          </a:p>
          <a:p>
            <a:endParaRPr lang="en-US" sz="1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F1481F-C95D-8E4B-8E2B-90F766702E04}"/>
              </a:ext>
            </a:extLst>
          </p:cNvPr>
          <p:cNvSpPr/>
          <p:nvPr userDrawn="1"/>
        </p:nvSpPr>
        <p:spPr>
          <a:xfrm>
            <a:off x="4151064" y="4354358"/>
            <a:ext cx="426575" cy="533400"/>
          </a:xfrm>
          <a:prstGeom prst="rect">
            <a:avLst/>
          </a:prstGeom>
          <a:solidFill>
            <a:srgbClr val="B38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4C15B8-579E-634D-9551-65284F989ABA}"/>
              </a:ext>
            </a:extLst>
          </p:cNvPr>
          <p:cNvSpPr/>
          <p:nvPr userDrawn="1"/>
        </p:nvSpPr>
        <p:spPr>
          <a:xfrm>
            <a:off x="4151064" y="4877313"/>
            <a:ext cx="426575" cy="533400"/>
          </a:xfrm>
          <a:prstGeom prst="rect">
            <a:avLst/>
          </a:prstGeom>
          <a:solidFill>
            <a:srgbClr val="7097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0D6DF2-1B40-1F46-B4C1-552D96533ED4}"/>
              </a:ext>
            </a:extLst>
          </p:cNvPr>
          <p:cNvSpPr/>
          <p:nvPr userDrawn="1"/>
        </p:nvSpPr>
        <p:spPr>
          <a:xfrm>
            <a:off x="4151064" y="5400268"/>
            <a:ext cx="426575" cy="533400"/>
          </a:xfrm>
          <a:prstGeom prst="rect">
            <a:avLst/>
          </a:prstGeom>
          <a:solidFill>
            <a:srgbClr val="B65D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67B7E7-E951-D04D-B1E8-9BD54FF5ACA0}"/>
              </a:ext>
            </a:extLst>
          </p:cNvPr>
          <p:cNvSpPr/>
          <p:nvPr userDrawn="1"/>
        </p:nvSpPr>
        <p:spPr>
          <a:xfrm>
            <a:off x="5283382" y="4354358"/>
            <a:ext cx="426575" cy="533400"/>
          </a:xfrm>
          <a:prstGeom prst="rect">
            <a:avLst/>
          </a:prstGeom>
          <a:solidFill>
            <a:srgbClr val="F7CA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9DAF43-AEF8-EF42-A495-D811345DEBDC}"/>
              </a:ext>
            </a:extLst>
          </p:cNvPr>
          <p:cNvSpPr/>
          <p:nvPr userDrawn="1"/>
        </p:nvSpPr>
        <p:spPr>
          <a:xfrm>
            <a:off x="5283382" y="4877313"/>
            <a:ext cx="426575" cy="533400"/>
          </a:xfrm>
          <a:prstGeom prst="rect">
            <a:avLst/>
          </a:prstGeom>
          <a:solidFill>
            <a:srgbClr val="BDDA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7BA4F2-231D-F443-B296-08CF7EC43BFD}"/>
              </a:ext>
            </a:extLst>
          </p:cNvPr>
          <p:cNvSpPr/>
          <p:nvPr userDrawn="1"/>
        </p:nvSpPr>
        <p:spPr>
          <a:xfrm>
            <a:off x="5283382" y="5400268"/>
            <a:ext cx="426575" cy="533400"/>
          </a:xfrm>
          <a:prstGeom prst="rect">
            <a:avLst/>
          </a:prstGeom>
          <a:solidFill>
            <a:srgbClr val="F8AD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3377DE-AF36-4541-A333-E9B8D5B06850}"/>
              </a:ext>
            </a:extLst>
          </p:cNvPr>
          <p:cNvSpPr/>
          <p:nvPr userDrawn="1"/>
        </p:nvSpPr>
        <p:spPr>
          <a:xfrm>
            <a:off x="5786157" y="4354358"/>
            <a:ext cx="426575" cy="533400"/>
          </a:xfrm>
          <a:prstGeom prst="rect">
            <a:avLst/>
          </a:prstGeom>
          <a:solidFill>
            <a:srgbClr val="F9E1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C11759-E0DA-8B40-A194-54485C59343C}"/>
              </a:ext>
            </a:extLst>
          </p:cNvPr>
          <p:cNvSpPr/>
          <p:nvPr userDrawn="1"/>
        </p:nvSpPr>
        <p:spPr>
          <a:xfrm>
            <a:off x="5786157" y="4877313"/>
            <a:ext cx="426575" cy="533400"/>
          </a:xfrm>
          <a:prstGeom prst="rect">
            <a:avLst/>
          </a:prstGeom>
          <a:solidFill>
            <a:srgbClr val="DBE9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571A149-2FFB-5548-82DD-269F491C90ED}"/>
              </a:ext>
            </a:extLst>
          </p:cNvPr>
          <p:cNvSpPr/>
          <p:nvPr userDrawn="1"/>
        </p:nvSpPr>
        <p:spPr>
          <a:xfrm>
            <a:off x="5786157" y="5400268"/>
            <a:ext cx="426575" cy="533400"/>
          </a:xfrm>
          <a:prstGeom prst="rect">
            <a:avLst/>
          </a:prstGeom>
          <a:solidFill>
            <a:srgbClr val="FBD4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7EEFB0-EBAB-3246-9BEC-1E714B2F1F3E}"/>
              </a:ext>
            </a:extLst>
          </p:cNvPr>
          <p:cNvSpPr/>
          <p:nvPr userDrawn="1"/>
        </p:nvSpPr>
        <p:spPr>
          <a:xfrm>
            <a:off x="1274583" y="3859900"/>
            <a:ext cx="352541" cy="533400"/>
          </a:xfrm>
          <a:prstGeom prst="rect">
            <a:avLst/>
          </a:prstGeom>
          <a:solidFill>
            <a:srgbClr val="9C72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29D49A-7292-2644-AED2-6CD1E1CAD720}"/>
              </a:ext>
            </a:extLst>
          </p:cNvPr>
          <p:cNvSpPr/>
          <p:nvPr userDrawn="1"/>
        </p:nvSpPr>
        <p:spPr>
          <a:xfrm>
            <a:off x="1274583" y="4545700"/>
            <a:ext cx="352541" cy="533400"/>
          </a:xfrm>
          <a:prstGeom prst="rect">
            <a:avLst/>
          </a:prstGeom>
          <a:solidFill>
            <a:srgbClr val="88C1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C7319E4-8341-B14F-8F9F-1EBD9D739512}"/>
              </a:ext>
            </a:extLst>
          </p:cNvPr>
          <p:cNvSpPr/>
          <p:nvPr userDrawn="1"/>
        </p:nvSpPr>
        <p:spPr>
          <a:xfrm>
            <a:off x="1274583" y="5231500"/>
            <a:ext cx="352541" cy="533400"/>
          </a:xfrm>
          <a:prstGeom prst="rect">
            <a:avLst/>
          </a:prstGeom>
          <a:solidFill>
            <a:srgbClr val="A2A4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3B8182-B874-FA4A-81F2-D65D3D6AE813}"/>
              </a:ext>
            </a:extLst>
          </p:cNvPr>
          <p:cNvSpPr/>
          <p:nvPr userDrawn="1"/>
        </p:nvSpPr>
        <p:spPr>
          <a:xfrm>
            <a:off x="1680983" y="3859900"/>
            <a:ext cx="352541" cy="533400"/>
          </a:xfrm>
          <a:prstGeom prst="rect">
            <a:avLst/>
          </a:prstGeom>
          <a:solidFill>
            <a:srgbClr val="C3AD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F42CFB-C995-4B49-8F71-63809517F8F8}"/>
              </a:ext>
            </a:extLst>
          </p:cNvPr>
          <p:cNvSpPr/>
          <p:nvPr userDrawn="1"/>
        </p:nvSpPr>
        <p:spPr>
          <a:xfrm>
            <a:off x="1680983" y="4545700"/>
            <a:ext cx="352541" cy="533400"/>
          </a:xfrm>
          <a:prstGeom prst="rect">
            <a:avLst/>
          </a:prstGeom>
          <a:solidFill>
            <a:srgbClr val="C0DB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707F2E-213E-B241-833F-C073A5ED9346}"/>
              </a:ext>
            </a:extLst>
          </p:cNvPr>
          <p:cNvSpPr/>
          <p:nvPr userDrawn="1"/>
        </p:nvSpPr>
        <p:spPr>
          <a:xfrm>
            <a:off x="1680983" y="5231500"/>
            <a:ext cx="352541" cy="533400"/>
          </a:xfrm>
          <a:prstGeom prst="rect">
            <a:avLst/>
          </a:prstGeom>
          <a:solidFill>
            <a:srgbClr val="CFD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501D6A5-56B7-D74C-B4C9-35D0816E1F30}"/>
              </a:ext>
            </a:extLst>
          </p:cNvPr>
          <p:cNvSpPr/>
          <p:nvPr userDrawn="1"/>
        </p:nvSpPr>
        <p:spPr>
          <a:xfrm>
            <a:off x="2097543" y="3859900"/>
            <a:ext cx="352541" cy="533400"/>
          </a:xfrm>
          <a:prstGeom prst="rect">
            <a:avLst/>
          </a:prstGeom>
          <a:solidFill>
            <a:srgbClr val="E5DE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FBB406B-11C9-9646-8319-6F4F55B71326}"/>
              </a:ext>
            </a:extLst>
          </p:cNvPr>
          <p:cNvSpPr/>
          <p:nvPr userDrawn="1"/>
        </p:nvSpPr>
        <p:spPr>
          <a:xfrm>
            <a:off x="2097543" y="4545700"/>
            <a:ext cx="352541" cy="533400"/>
          </a:xfrm>
          <a:prstGeom prst="rect">
            <a:avLst/>
          </a:prstGeom>
          <a:solidFill>
            <a:srgbClr val="E8F0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010734-8E75-3F46-B713-98B81A254B17}"/>
              </a:ext>
            </a:extLst>
          </p:cNvPr>
          <p:cNvSpPr/>
          <p:nvPr userDrawn="1"/>
        </p:nvSpPr>
        <p:spPr>
          <a:xfrm>
            <a:off x="2097543" y="5231500"/>
            <a:ext cx="352541" cy="533400"/>
          </a:xfrm>
          <a:prstGeom prst="rect">
            <a:avLst/>
          </a:prstGeom>
          <a:solidFill>
            <a:srgbClr val="EDE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20E48A5-FD44-9348-9996-BA7F8ADFE91F}"/>
              </a:ext>
            </a:extLst>
          </p:cNvPr>
          <p:cNvSpPr/>
          <p:nvPr userDrawn="1"/>
        </p:nvSpPr>
        <p:spPr>
          <a:xfrm>
            <a:off x="3663384" y="4354358"/>
            <a:ext cx="426575" cy="533400"/>
          </a:xfrm>
          <a:prstGeom prst="rect">
            <a:avLst/>
          </a:prstGeom>
          <a:solidFill>
            <a:srgbClr val="785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3EBA01-C494-B941-BBBC-E6EA57D52D0E}"/>
              </a:ext>
            </a:extLst>
          </p:cNvPr>
          <p:cNvSpPr/>
          <p:nvPr userDrawn="1"/>
        </p:nvSpPr>
        <p:spPr>
          <a:xfrm>
            <a:off x="3663384" y="4877313"/>
            <a:ext cx="426575" cy="533400"/>
          </a:xfrm>
          <a:prstGeom prst="rect">
            <a:avLst/>
          </a:prstGeom>
          <a:solidFill>
            <a:srgbClr val="4B6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542804-CA96-214F-8FD4-7B1D3AD61117}"/>
              </a:ext>
            </a:extLst>
          </p:cNvPr>
          <p:cNvSpPr/>
          <p:nvPr userDrawn="1"/>
        </p:nvSpPr>
        <p:spPr>
          <a:xfrm>
            <a:off x="3663384" y="5400268"/>
            <a:ext cx="426575" cy="533400"/>
          </a:xfrm>
          <a:prstGeom prst="rect">
            <a:avLst/>
          </a:prstGeom>
          <a:solidFill>
            <a:srgbClr val="7A3E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680A0D-9D78-A944-A4F3-CF95E43E3F49}"/>
              </a:ext>
            </a:extLst>
          </p:cNvPr>
          <p:cNvSpPr/>
          <p:nvPr userDrawn="1"/>
        </p:nvSpPr>
        <p:spPr>
          <a:xfrm>
            <a:off x="3175704" y="4354358"/>
            <a:ext cx="426575" cy="533400"/>
          </a:xfrm>
          <a:prstGeom prst="rect">
            <a:avLst/>
          </a:prstGeom>
          <a:solidFill>
            <a:srgbClr val="3C2C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F3425B-D0BD-944B-848F-845AFF26D72B}"/>
              </a:ext>
            </a:extLst>
          </p:cNvPr>
          <p:cNvSpPr/>
          <p:nvPr userDrawn="1"/>
        </p:nvSpPr>
        <p:spPr>
          <a:xfrm>
            <a:off x="3175704" y="4877313"/>
            <a:ext cx="426575" cy="533400"/>
          </a:xfrm>
          <a:prstGeom prst="rect">
            <a:avLst/>
          </a:prstGeom>
          <a:solidFill>
            <a:srgbClr val="2632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ABD719-CD16-7346-8B4D-C274D1FC0FA3}"/>
              </a:ext>
            </a:extLst>
          </p:cNvPr>
          <p:cNvSpPr/>
          <p:nvPr userDrawn="1"/>
        </p:nvSpPr>
        <p:spPr>
          <a:xfrm>
            <a:off x="3175704" y="5400268"/>
            <a:ext cx="426575" cy="533400"/>
          </a:xfrm>
          <a:prstGeom prst="rect">
            <a:avLst/>
          </a:prstGeom>
          <a:solidFill>
            <a:srgbClr val="3D1F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CA1DD08-6152-144E-8A96-C91CAE22DD4E}"/>
              </a:ext>
            </a:extLst>
          </p:cNvPr>
          <p:cNvSpPr/>
          <p:nvPr userDrawn="1"/>
        </p:nvSpPr>
        <p:spPr>
          <a:xfrm>
            <a:off x="6273983" y="4354358"/>
            <a:ext cx="426575" cy="533400"/>
          </a:xfrm>
          <a:prstGeom prst="rect">
            <a:avLst/>
          </a:prstGeom>
          <a:solidFill>
            <a:srgbClr val="FFF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1B516A-0CE8-9841-AB03-BEE010CD9585}"/>
              </a:ext>
            </a:extLst>
          </p:cNvPr>
          <p:cNvSpPr/>
          <p:nvPr userDrawn="1"/>
        </p:nvSpPr>
        <p:spPr>
          <a:xfrm>
            <a:off x="6273983" y="4877313"/>
            <a:ext cx="426575" cy="533400"/>
          </a:xfrm>
          <a:prstGeom prst="rect">
            <a:avLst/>
          </a:prstGeom>
          <a:solidFill>
            <a:srgbClr val="EFF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803C0A-AE36-A049-8C15-C2C949041379}"/>
              </a:ext>
            </a:extLst>
          </p:cNvPr>
          <p:cNvSpPr/>
          <p:nvPr userDrawn="1"/>
        </p:nvSpPr>
        <p:spPr>
          <a:xfrm>
            <a:off x="6273983" y="5400268"/>
            <a:ext cx="426575" cy="533400"/>
          </a:xfrm>
          <a:prstGeom prst="rect">
            <a:avLst/>
          </a:prstGeom>
          <a:solidFill>
            <a:srgbClr val="FDED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130C9D5-6830-7C4E-94FA-73B6782A28F1}"/>
              </a:ext>
            </a:extLst>
          </p:cNvPr>
          <p:cNvSpPr/>
          <p:nvPr userDrawn="1"/>
        </p:nvSpPr>
        <p:spPr>
          <a:xfrm>
            <a:off x="8962551" y="3892735"/>
            <a:ext cx="516156" cy="533400"/>
          </a:xfrm>
          <a:prstGeom prst="rect">
            <a:avLst/>
          </a:prstGeom>
          <a:solidFill>
            <a:srgbClr val="4A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FA6EBE-AAA1-F946-B5D1-10E6227A902F}"/>
              </a:ext>
            </a:extLst>
          </p:cNvPr>
          <p:cNvSpPr/>
          <p:nvPr userDrawn="1"/>
        </p:nvSpPr>
        <p:spPr>
          <a:xfrm>
            <a:off x="8962551" y="4415690"/>
            <a:ext cx="516156" cy="533400"/>
          </a:xfrm>
          <a:prstGeom prst="rect">
            <a:avLst/>
          </a:prstGeom>
          <a:solidFill>
            <a:srgbClr val="F36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2F02FEC-E225-FC43-A9BD-57E0359EB483}"/>
              </a:ext>
            </a:extLst>
          </p:cNvPr>
          <p:cNvSpPr txBox="1"/>
          <p:nvPr userDrawn="1"/>
        </p:nvSpPr>
        <p:spPr>
          <a:xfrm>
            <a:off x="8869108" y="3947868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Sky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DC4F1-0B3B-7C49-B819-F20CE3BE3D11}"/>
              </a:ext>
            </a:extLst>
          </p:cNvPr>
          <p:cNvSpPr txBox="1"/>
          <p:nvPr userDrawn="1"/>
        </p:nvSpPr>
        <p:spPr>
          <a:xfrm>
            <a:off x="8876585" y="4471855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Nature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F2F49C7-4556-414A-9647-D6206D73775F}"/>
              </a:ext>
            </a:extLst>
          </p:cNvPr>
          <p:cNvSpPr/>
          <p:nvPr userDrawn="1"/>
        </p:nvSpPr>
        <p:spPr>
          <a:xfrm>
            <a:off x="8453214" y="3892735"/>
            <a:ext cx="426575" cy="533400"/>
          </a:xfrm>
          <a:prstGeom prst="rect">
            <a:avLst/>
          </a:prstGeom>
          <a:solidFill>
            <a:srgbClr val="4190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B7D0485-4009-3040-B9FC-19EDFBE71E18}"/>
              </a:ext>
            </a:extLst>
          </p:cNvPr>
          <p:cNvSpPr/>
          <p:nvPr userDrawn="1"/>
        </p:nvSpPr>
        <p:spPr>
          <a:xfrm>
            <a:off x="8453214" y="4415690"/>
            <a:ext cx="426575" cy="533400"/>
          </a:xfrm>
          <a:prstGeom prst="rect">
            <a:avLst/>
          </a:prstGeom>
          <a:solidFill>
            <a:srgbClr val="DB6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977EC20-0CBC-A541-8BCF-830A165882F3}"/>
              </a:ext>
            </a:extLst>
          </p:cNvPr>
          <p:cNvSpPr/>
          <p:nvPr userDrawn="1"/>
        </p:nvSpPr>
        <p:spPr>
          <a:xfrm>
            <a:off x="9585532" y="3892735"/>
            <a:ext cx="426575" cy="533400"/>
          </a:xfrm>
          <a:prstGeom prst="rect">
            <a:avLst/>
          </a:prstGeom>
          <a:solidFill>
            <a:srgbClr val="A2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7603F0-638D-7744-92D4-4D43C6E1928F}"/>
              </a:ext>
            </a:extLst>
          </p:cNvPr>
          <p:cNvSpPr/>
          <p:nvPr userDrawn="1"/>
        </p:nvSpPr>
        <p:spPr>
          <a:xfrm>
            <a:off x="9585532" y="4415690"/>
            <a:ext cx="426575" cy="533400"/>
          </a:xfrm>
          <a:prstGeom prst="rect">
            <a:avLst/>
          </a:prstGeom>
          <a:solidFill>
            <a:srgbClr val="F9A3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703201-D7AA-6F44-89B3-A8A340C5F787}"/>
              </a:ext>
            </a:extLst>
          </p:cNvPr>
          <p:cNvSpPr/>
          <p:nvPr userDrawn="1"/>
        </p:nvSpPr>
        <p:spPr>
          <a:xfrm>
            <a:off x="10088307" y="3892735"/>
            <a:ext cx="426575" cy="533400"/>
          </a:xfrm>
          <a:prstGeom prst="rect">
            <a:avLst/>
          </a:prstGeom>
          <a:solidFill>
            <a:srgbClr val="CDE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B784D8B-1C00-9644-B625-EB0BAEF2AC59}"/>
              </a:ext>
            </a:extLst>
          </p:cNvPr>
          <p:cNvSpPr/>
          <p:nvPr userDrawn="1"/>
        </p:nvSpPr>
        <p:spPr>
          <a:xfrm>
            <a:off x="10088307" y="4415690"/>
            <a:ext cx="426575" cy="533400"/>
          </a:xfrm>
          <a:prstGeom prst="rect">
            <a:avLst/>
          </a:prstGeom>
          <a:solidFill>
            <a:srgbClr val="FDD0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55523A-4386-F246-A2FD-4A103F6517C2}"/>
              </a:ext>
            </a:extLst>
          </p:cNvPr>
          <p:cNvSpPr/>
          <p:nvPr userDrawn="1"/>
        </p:nvSpPr>
        <p:spPr>
          <a:xfrm>
            <a:off x="7965534" y="3892735"/>
            <a:ext cx="426575" cy="533400"/>
          </a:xfrm>
          <a:prstGeom prst="rect">
            <a:avLst/>
          </a:prstGeom>
          <a:solidFill>
            <a:srgbClr val="2C60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E0C2415-2C21-7C42-921E-5841661AA5E4}"/>
              </a:ext>
            </a:extLst>
          </p:cNvPr>
          <p:cNvSpPr/>
          <p:nvPr userDrawn="1"/>
        </p:nvSpPr>
        <p:spPr>
          <a:xfrm>
            <a:off x="7965534" y="4415690"/>
            <a:ext cx="426575" cy="533400"/>
          </a:xfrm>
          <a:prstGeom prst="rect">
            <a:avLst/>
          </a:prstGeom>
          <a:solidFill>
            <a:srgbClr val="9242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86F701-F6C1-564A-88BC-7709903F63C4}"/>
              </a:ext>
            </a:extLst>
          </p:cNvPr>
          <p:cNvSpPr/>
          <p:nvPr userDrawn="1"/>
        </p:nvSpPr>
        <p:spPr>
          <a:xfrm>
            <a:off x="7477854" y="3892735"/>
            <a:ext cx="426575" cy="533400"/>
          </a:xfrm>
          <a:prstGeom prst="rect">
            <a:avLst/>
          </a:prstGeom>
          <a:solidFill>
            <a:srgbClr val="1630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5CA1A9E-F9D3-9147-A008-8A283A650D3D}"/>
              </a:ext>
            </a:extLst>
          </p:cNvPr>
          <p:cNvSpPr/>
          <p:nvPr userDrawn="1"/>
        </p:nvSpPr>
        <p:spPr>
          <a:xfrm>
            <a:off x="7477854" y="4415690"/>
            <a:ext cx="426575" cy="533400"/>
          </a:xfrm>
          <a:prstGeom prst="rect">
            <a:avLst/>
          </a:prstGeom>
          <a:solidFill>
            <a:srgbClr val="49210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89B4437-91B1-204D-BDD2-9FCE1F42D012}"/>
              </a:ext>
            </a:extLst>
          </p:cNvPr>
          <p:cNvSpPr/>
          <p:nvPr userDrawn="1"/>
        </p:nvSpPr>
        <p:spPr>
          <a:xfrm>
            <a:off x="10576133" y="3892735"/>
            <a:ext cx="426575" cy="533400"/>
          </a:xfrm>
          <a:prstGeom prst="rect">
            <a:avLst/>
          </a:prstGeom>
          <a:solidFill>
            <a:srgbClr val="ECF7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597DA51-80A1-BB4D-B998-6417895D8BC4}"/>
              </a:ext>
            </a:extLst>
          </p:cNvPr>
          <p:cNvSpPr/>
          <p:nvPr userDrawn="1"/>
        </p:nvSpPr>
        <p:spPr>
          <a:xfrm>
            <a:off x="10576133" y="4415690"/>
            <a:ext cx="426575" cy="533400"/>
          </a:xfrm>
          <a:prstGeom prst="rect">
            <a:avLst/>
          </a:prstGeom>
          <a:solidFill>
            <a:srgbClr val="FEED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83DBFE3-84B5-514C-A6B3-87EF7E7B1A08}"/>
              </a:ext>
            </a:extLst>
          </p:cNvPr>
          <p:cNvSpPr txBox="1"/>
          <p:nvPr userDrawn="1"/>
        </p:nvSpPr>
        <p:spPr>
          <a:xfrm>
            <a:off x="1243584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157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782773-D0D9-D84A-B1A0-3AE5D8D40133}"/>
              </a:ext>
            </a:extLst>
          </p:cNvPr>
          <p:cNvSpPr txBox="1"/>
          <p:nvPr userDrawn="1"/>
        </p:nvSpPr>
        <p:spPr>
          <a:xfrm>
            <a:off x="4006210" y="3813053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BA250EF-9AED-AB49-BE76-1E7021B3BCD7}"/>
              </a:ext>
            </a:extLst>
          </p:cNvPr>
          <p:cNvSpPr txBox="1"/>
          <p:nvPr userDrawn="1"/>
        </p:nvSpPr>
        <p:spPr>
          <a:xfrm>
            <a:off x="3500158" y="3813053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B7502DF-2378-7C4B-92AB-5944240587E3}"/>
              </a:ext>
            </a:extLst>
          </p:cNvPr>
          <p:cNvSpPr txBox="1"/>
          <p:nvPr userDrawn="1"/>
        </p:nvSpPr>
        <p:spPr>
          <a:xfrm>
            <a:off x="2997830" y="3794445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1AE462-BE92-B14F-97DC-DE0C47E7B4B8}"/>
              </a:ext>
            </a:extLst>
          </p:cNvPr>
          <p:cNvSpPr txBox="1"/>
          <p:nvPr userDrawn="1"/>
        </p:nvSpPr>
        <p:spPr>
          <a:xfrm>
            <a:off x="5161317" y="3823213"/>
            <a:ext cx="685801" cy="6703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139</a:t>
            </a:r>
          </a:p>
          <a:p>
            <a:pPr algn="ctr"/>
            <a:r>
              <a:rPr lang="en-US" sz="1000" dirty="0"/>
              <a:t>176</a:t>
            </a:r>
          </a:p>
          <a:p>
            <a:pPr algn="ctr"/>
            <a:r>
              <a:rPr lang="en-US" sz="1000" dirty="0"/>
              <a:t>221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DA9487-ED01-F845-A1C8-EE38E260F636}"/>
              </a:ext>
            </a:extLst>
          </p:cNvPr>
          <p:cNvSpPr txBox="1"/>
          <p:nvPr userDrawn="1"/>
        </p:nvSpPr>
        <p:spPr>
          <a:xfrm>
            <a:off x="6144369" y="3825586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233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247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BA986-EB3B-2F45-9225-13A11124E3C6}"/>
              </a:ext>
            </a:extLst>
          </p:cNvPr>
          <p:cNvSpPr txBox="1"/>
          <p:nvPr userDrawn="1"/>
        </p:nvSpPr>
        <p:spPr>
          <a:xfrm>
            <a:off x="4151064" y="4344059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179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CAD0DA0-79C3-CB41-B4DE-85EEEB544917}"/>
              </a:ext>
            </a:extLst>
          </p:cNvPr>
          <p:cNvSpPr txBox="1"/>
          <p:nvPr userDrawn="1"/>
        </p:nvSpPr>
        <p:spPr>
          <a:xfrm>
            <a:off x="3663384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9841C75-9C1B-2A46-8DB5-6EDD5DA7C49F}"/>
              </a:ext>
            </a:extLst>
          </p:cNvPr>
          <p:cNvSpPr txBox="1"/>
          <p:nvPr userDrawn="1"/>
        </p:nvSpPr>
        <p:spPr>
          <a:xfrm>
            <a:off x="3168082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6465FBF-1F1D-FA4F-B5B1-394345181060}"/>
              </a:ext>
            </a:extLst>
          </p:cNvPr>
          <p:cNvSpPr txBox="1"/>
          <p:nvPr userDrawn="1"/>
        </p:nvSpPr>
        <p:spPr>
          <a:xfrm>
            <a:off x="5283381" y="435965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247</a:t>
            </a:r>
          </a:p>
          <a:p>
            <a:pPr algn="ctr"/>
            <a:r>
              <a:rPr lang="en-US" sz="1000" dirty="0"/>
              <a:t>202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C1D2CAE-D12E-9549-9CF6-3F5194C8AD9B}"/>
              </a:ext>
            </a:extLst>
          </p:cNvPr>
          <p:cNvSpPr txBox="1"/>
          <p:nvPr userDrawn="1"/>
        </p:nvSpPr>
        <p:spPr>
          <a:xfrm>
            <a:off x="5786157" y="4328895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249</a:t>
            </a:r>
          </a:p>
          <a:p>
            <a:pPr algn="ctr"/>
            <a:r>
              <a:rPr lang="en-US" sz="1000" dirty="0"/>
              <a:t>225</a:t>
            </a:r>
          </a:p>
          <a:p>
            <a:pPr algn="ctr"/>
            <a:r>
              <a:rPr lang="en-US" sz="1000" dirty="0"/>
              <a:t>192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66CB11-E61C-944B-B7B8-E7CBC1538F19}"/>
              </a:ext>
            </a:extLst>
          </p:cNvPr>
          <p:cNvSpPr txBox="1"/>
          <p:nvPr userDrawn="1"/>
        </p:nvSpPr>
        <p:spPr>
          <a:xfrm>
            <a:off x="6273981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225</a:t>
            </a:r>
          </a:p>
          <a:p>
            <a:pPr algn="ctr"/>
            <a:r>
              <a:rPr lang="en-US" sz="1000" dirty="0"/>
              <a:t>242</a:t>
            </a:r>
          </a:p>
          <a:p>
            <a:pPr algn="ctr"/>
            <a:r>
              <a:rPr lang="en-US" sz="1000" dirty="0"/>
              <a:t>229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5D140A-9D87-E449-9DE7-80E08ACB7078}"/>
              </a:ext>
            </a:extLst>
          </p:cNvPr>
          <p:cNvSpPr txBox="1"/>
          <p:nvPr userDrawn="1"/>
        </p:nvSpPr>
        <p:spPr>
          <a:xfrm>
            <a:off x="3175038" y="48695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FEF53F8-62AA-3E42-9678-299F771F2030}"/>
              </a:ext>
            </a:extLst>
          </p:cNvPr>
          <p:cNvSpPr txBox="1"/>
          <p:nvPr userDrawn="1"/>
        </p:nvSpPr>
        <p:spPr>
          <a:xfrm>
            <a:off x="3660250" y="4882532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9013FCF-D2E2-BF4D-90A8-F096498EFB03}"/>
              </a:ext>
            </a:extLst>
          </p:cNvPr>
          <p:cNvSpPr txBox="1"/>
          <p:nvPr userDrawn="1"/>
        </p:nvSpPr>
        <p:spPr>
          <a:xfrm>
            <a:off x="4155479" y="487265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8985B-0644-0242-BC72-16B7A987256B}"/>
              </a:ext>
            </a:extLst>
          </p:cNvPr>
          <p:cNvSpPr txBox="1"/>
          <p:nvPr userDrawn="1"/>
        </p:nvSpPr>
        <p:spPr>
          <a:xfrm>
            <a:off x="5283381" y="486961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189</a:t>
            </a:r>
          </a:p>
          <a:p>
            <a:pPr algn="ctr"/>
            <a:r>
              <a:rPr lang="en-US" sz="1000" dirty="0"/>
              <a:t>218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56BA623-08D7-B24A-923C-E0488C6CC482}"/>
              </a:ext>
            </a:extLst>
          </p:cNvPr>
          <p:cNvSpPr txBox="1"/>
          <p:nvPr userDrawn="1"/>
        </p:nvSpPr>
        <p:spPr>
          <a:xfrm>
            <a:off x="5786155" y="4874495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219</a:t>
            </a:r>
          </a:p>
          <a:p>
            <a:pPr algn="ctr"/>
            <a:r>
              <a:rPr lang="en-US" sz="1000" dirty="0"/>
              <a:t>233</a:t>
            </a:r>
          </a:p>
          <a:p>
            <a:pPr algn="ctr"/>
            <a:r>
              <a:rPr lang="en-US" sz="1000" dirty="0"/>
              <a:t>192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297E460-722A-8849-A0F6-982CF91FA2CB}"/>
              </a:ext>
            </a:extLst>
          </p:cNvPr>
          <p:cNvSpPr txBox="1"/>
          <p:nvPr userDrawn="1"/>
        </p:nvSpPr>
        <p:spPr>
          <a:xfrm>
            <a:off x="6273981" y="487461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239</a:t>
            </a:r>
          </a:p>
          <a:p>
            <a:pPr algn="ctr"/>
            <a:r>
              <a:rPr lang="en-US" sz="1000" dirty="0"/>
              <a:t>246</a:t>
            </a:r>
          </a:p>
          <a:p>
            <a:pPr algn="ctr"/>
            <a:r>
              <a:rPr lang="en-US" sz="1000" dirty="0"/>
              <a:t>232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771B97C-FC81-C949-AEC9-7B97CCDB54FD}"/>
              </a:ext>
            </a:extLst>
          </p:cNvPr>
          <p:cNvSpPr txBox="1"/>
          <p:nvPr userDrawn="1"/>
        </p:nvSpPr>
        <p:spPr>
          <a:xfrm>
            <a:off x="3175038" y="53726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A581F0-F291-E545-8D76-88D161226570}"/>
              </a:ext>
            </a:extLst>
          </p:cNvPr>
          <p:cNvSpPr txBox="1"/>
          <p:nvPr userDrawn="1"/>
        </p:nvSpPr>
        <p:spPr>
          <a:xfrm>
            <a:off x="3655906" y="539239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26C86D9-9E00-D64C-8FE5-308D081F228B}"/>
              </a:ext>
            </a:extLst>
          </p:cNvPr>
          <p:cNvSpPr txBox="1"/>
          <p:nvPr userDrawn="1"/>
        </p:nvSpPr>
        <p:spPr>
          <a:xfrm>
            <a:off x="4146934" y="541214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182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7BE84C-DD55-8549-AFFE-A920223A315E}"/>
              </a:ext>
            </a:extLst>
          </p:cNvPr>
          <p:cNvSpPr txBox="1"/>
          <p:nvPr userDrawn="1"/>
        </p:nvSpPr>
        <p:spPr>
          <a:xfrm>
            <a:off x="5290929" y="539738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28</a:t>
            </a:r>
          </a:p>
          <a:p>
            <a:pPr algn="ctr"/>
            <a:r>
              <a:rPr lang="en-US" sz="1000" dirty="0"/>
              <a:t>218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B70AA3-CE15-F549-930F-5A9A71F3D87E}"/>
              </a:ext>
            </a:extLst>
          </p:cNvPr>
          <p:cNvSpPr txBox="1"/>
          <p:nvPr userDrawn="1"/>
        </p:nvSpPr>
        <p:spPr>
          <a:xfrm>
            <a:off x="5778462" y="539690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251</a:t>
            </a:r>
          </a:p>
          <a:p>
            <a:pPr algn="ctr"/>
            <a:r>
              <a:rPr lang="en-US" sz="1000" dirty="0"/>
              <a:t>212</a:t>
            </a:r>
          </a:p>
          <a:p>
            <a:pPr algn="ctr"/>
            <a:r>
              <a:rPr lang="en-US" sz="1000" dirty="0"/>
              <a:t>200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7A16746-692F-564D-9D5D-04797454AC70}"/>
              </a:ext>
            </a:extLst>
          </p:cNvPr>
          <p:cNvSpPr txBox="1"/>
          <p:nvPr userDrawn="1"/>
        </p:nvSpPr>
        <p:spPr>
          <a:xfrm>
            <a:off x="6265995" y="539642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253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C1D7E2C-CFCF-5E49-BA53-81ED88E22028}"/>
              </a:ext>
            </a:extLst>
          </p:cNvPr>
          <p:cNvSpPr txBox="1"/>
          <p:nvPr userDrawn="1"/>
        </p:nvSpPr>
        <p:spPr>
          <a:xfrm>
            <a:off x="1654053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195</a:t>
            </a:r>
          </a:p>
          <a:p>
            <a:pPr algn="ctr"/>
            <a:r>
              <a:rPr lang="en-US" sz="1000" dirty="0"/>
              <a:t>173</a:t>
            </a:r>
          </a:p>
          <a:p>
            <a:pPr algn="ctr"/>
            <a:r>
              <a:rPr lang="en-US" sz="1000" dirty="0"/>
              <a:t>198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40A2C17-AEAE-1347-9980-2B826C9DB553}"/>
              </a:ext>
            </a:extLst>
          </p:cNvPr>
          <p:cNvSpPr txBox="1"/>
          <p:nvPr userDrawn="1"/>
        </p:nvSpPr>
        <p:spPr>
          <a:xfrm>
            <a:off x="2064522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229</a:t>
            </a:r>
          </a:p>
          <a:p>
            <a:pPr algn="ctr"/>
            <a:r>
              <a:rPr lang="en-US" sz="1000" dirty="0"/>
              <a:t>222</a:t>
            </a:r>
          </a:p>
          <a:p>
            <a:pPr algn="ctr"/>
            <a:r>
              <a:rPr lang="en-US" sz="1000" dirty="0"/>
              <a:t>231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7B72239-2874-7A48-B6F4-8FBF1B5A4D7F}"/>
              </a:ext>
            </a:extLst>
          </p:cNvPr>
          <p:cNvSpPr txBox="1"/>
          <p:nvPr userDrawn="1"/>
        </p:nvSpPr>
        <p:spPr>
          <a:xfrm>
            <a:off x="1243584" y="455064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193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5276BD-4315-4C4D-853B-4CF05007C4E3}"/>
              </a:ext>
            </a:extLst>
          </p:cNvPr>
          <p:cNvSpPr txBox="1"/>
          <p:nvPr userDrawn="1"/>
        </p:nvSpPr>
        <p:spPr>
          <a:xfrm>
            <a:off x="1649984" y="453540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192</a:t>
            </a:r>
          </a:p>
          <a:p>
            <a:pPr algn="ctr"/>
            <a:r>
              <a:rPr lang="en-US" sz="1000" dirty="0"/>
              <a:t>219</a:t>
            </a:r>
          </a:p>
          <a:p>
            <a:pPr algn="ctr"/>
            <a:r>
              <a:rPr lang="en-US" sz="1000" dirty="0"/>
              <a:t>189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AD43374-B6F6-D449-A28F-4E0A8ED08103}"/>
              </a:ext>
            </a:extLst>
          </p:cNvPr>
          <p:cNvSpPr txBox="1"/>
          <p:nvPr userDrawn="1"/>
        </p:nvSpPr>
        <p:spPr>
          <a:xfrm>
            <a:off x="2056384" y="452016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232</a:t>
            </a:r>
          </a:p>
          <a:p>
            <a:pPr algn="ctr"/>
            <a:r>
              <a:rPr lang="en-US" sz="1000" dirty="0"/>
              <a:t>240</a:t>
            </a:r>
          </a:p>
          <a:p>
            <a:pPr algn="ctr"/>
            <a:r>
              <a:rPr lang="en-US" sz="1000" dirty="0"/>
              <a:t>229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5D489BB-7448-D64B-BD3B-8ABF2934C876}"/>
              </a:ext>
            </a:extLst>
          </p:cNvPr>
          <p:cNvSpPr txBox="1"/>
          <p:nvPr userDrawn="1"/>
        </p:nvSpPr>
        <p:spPr>
          <a:xfrm>
            <a:off x="1243584" y="52288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167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289AF-FC35-6F44-818F-BCB1E1DC8219}"/>
              </a:ext>
            </a:extLst>
          </p:cNvPr>
          <p:cNvSpPr txBox="1"/>
          <p:nvPr userDrawn="1"/>
        </p:nvSpPr>
        <p:spPr>
          <a:xfrm>
            <a:off x="1647963" y="5236419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207</a:t>
            </a:r>
          </a:p>
          <a:p>
            <a:pPr algn="ctr"/>
            <a:r>
              <a:rPr lang="en-US" sz="1000" dirty="0"/>
              <a:t>208</a:t>
            </a:r>
          </a:p>
          <a:p>
            <a:pPr algn="ctr"/>
            <a:r>
              <a:rPr lang="en-US" sz="1000" dirty="0"/>
              <a:t>210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79E17D5-B250-5E43-B512-7C730F1FF23B}"/>
              </a:ext>
            </a:extLst>
          </p:cNvPr>
          <p:cNvSpPr txBox="1"/>
          <p:nvPr userDrawn="1"/>
        </p:nvSpPr>
        <p:spPr>
          <a:xfrm>
            <a:off x="2059962" y="5244017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238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6484ED2-0F57-0742-B1B4-5D35D2C18126}"/>
              </a:ext>
            </a:extLst>
          </p:cNvPr>
          <p:cNvSpPr txBox="1"/>
          <p:nvPr userDrawn="1"/>
        </p:nvSpPr>
        <p:spPr>
          <a:xfrm>
            <a:off x="7446852" y="387975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48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0637572-7FA3-9A4A-B28E-996535109210}"/>
              </a:ext>
            </a:extLst>
          </p:cNvPr>
          <p:cNvSpPr txBox="1"/>
          <p:nvPr userDrawn="1"/>
        </p:nvSpPr>
        <p:spPr>
          <a:xfrm>
            <a:off x="7965534" y="388116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0BA6EE5-4367-264F-8E4D-7847E9DDFA58}"/>
              </a:ext>
            </a:extLst>
          </p:cNvPr>
          <p:cNvSpPr txBox="1"/>
          <p:nvPr userDrawn="1"/>
        </p:nvSpPr>
        <p:spPr>
          <a:xfrm>
            <a:off x="8456276" y="388256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168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F593FA7-6CAB-EF43-8EA1-948CDC2B2DE0}"/>
              </a:ext>
            </a:extLst>
          </p:cNvPr>
          <p:cNvSpPr txBox="1"/>
          <p:nvPr userDrawn="1"/>
        </p:nvSpPr>
        <p:spPr>
          <a:xfrm>
            <a:off x="9593079" y="3883966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162</a:t>
            </a:r>
          </a:p>
          <a:p>
            <a:pPr algn="ctr"/>
            <a:r>
              <a:rPr lang="en-US" sz="1000" dirty="0"/>
              <a:t>215</a:t>
            </a:r>
          </a:p>
          <a:p>
            <a:pPr algn="ctr"/>
            <a:r>
              <a:rPr lang="en-US" sz="1000" dirty="0"/>
              <a:t>235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7167108-B5F7-2344-88DA-8CA6D52D9C96}"/>
              </a:ext>
            </a:extLst>
          </p:cNvPr>
          <p:cNvSpPr txBox="1"/>
          <p:nvPr userDrawn="1"/>
        </p:nvSpPr>
        <p:spPr>
          <a:xfrm>
            <a:off x="10080612" y="3885369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205</a:t>
            </a:r>
          </a:p>
          <a:p>
            <a:pPr algn="ctr"/>
            <a:r>
              <a:rPr lang="en-US" sz="1000" dirty="0"/>
              <a:t>230</a:t>
            </a:r>
          </a:p>
          <a:p>
            <a:pPr algn="ctr"/>
            <a:r>
              <a:rPr lang="en-US" sz="1000" dirty="0"/>
              <a:t>242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EFAD138-D92B-0D47-893C-CCF1935A262B}"/>
              </a:ext>
            </a:extLst>
          </p:cNvPr>
          <p:cNvSpPr txBox="1"/>
          <p:nvPr userDrawn="1"/>
        </p:nvSpPr>
        <p:spPr>
          <a:xfrm>
            <a:off x="10568145" y="3886772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236</a:t>
            </a:r>
          </a:p>
          <a:p>
            <a:pPr algn="ctr"/>
            <a:r>
              <a:rPr lang="en-US" sz="1000" dirty="0"/>
              <a:t>247</a:t>
            </a:r>
          </a:p>
          <a:p>
            <a:pPr algn="ctr"/>
            <a:r>
              <a:rPr lang="en-US" sz="1000" dirty="0"/>
              <a:t>250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5DE0EA-E91F-D748-AE05-CAFF71525D1F}"/>
              </a:ext>
            </a:extLst>
          </p:cNvPr>
          <p:cNvSpPr txBox="1"/>
          <p:nvPr userDrawn="1"/>
        </p:nvSpPr>
        <p:spPr>
          <a:xfrm>
            <a:off x="7477854" y="440554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3A1955C-C015-794C-8B3F-59F68DE8B271}"/>
              </a:ext>
            </a:extLst>
          </p:cNvPr>
          <p:cNvSpPr txBox="1"/>
          <p:nvPr userDrawn="1"/>
        </p:nvSpPr>
        <p:spPr>
          <a:xfrm>
            <a:off x="7965534" y="44185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33378F3-7060-7441-ADA8-90AF16E8AA07}"/>
              </a:ext>
            </a:extLst>
          </p:cNvPr>
          <p:cNvSpPr txBox="1"/>
          <p:nvPr userDrawn="1"/>
        </p:nvSpPr>
        <p:spPr>
          <a:xfrm>
            <a:off x="8455754" y="442390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93D929-42F0-6C4C-A5DF-44246AF789F8}"/>
              </a:ext>
            </a:extLst>
          </p:cNvPr>
          <p:cNvSpPr txBox="1"/>
          <p:nvPr userDrawn="1"/>
        </p:nvSpPr>
        <p:spPr>
          <a:xfrm>
            <a:off x="9585531" y="44185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249</a:t>
            </a:r>
          </a:p>
          <a:p>
            <a:pPr algn="ctr"/>
            <a:r>
              <a:rPr lang="en-US" sz="1000" dirty="0"/>
              <a:t>163</a:t>
            </a:r>
          </a:p>
          <a:p>
            <a:pPr algn="ctr"/>
            <a:r>
              <a:rPr lang="en-US" sz="1000" dirty="0"/>
              <a:t>110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A500062-CD32-0B4D-818F-4407913E16F4}"/>
              </a:ext>
            </a:extLst>
          </p:cNvPr>
          <p:cNvSpPr txBox="1"/>
          <p:nvPr userDrawn="1"/>
        </p:nvSpPr>
        <p:spPr>
          <a:xfrm>
            <a:off x="10080612" y="4427538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253</a:t>
            </a:r>
          </a:p>
          <a:p>
            <a:pPr algn="ctr"/>
            <a:r>
              <a:rPr lang="en-US" sz="1000" dirty="0"/>
              <a:t>208</a:t>
            </a:r>
          </a:p>
          <a:p>
            <a:pPr algn="ctr"/>
            <a:r>
              <a:rPr lang="en-US" sz="1000" dirty="0"/>
              <a:t>175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C7CDDC9-7D20-464C-AE25-27BCE3EA2F67}"/>
              </a:ext>
            </a:extLst>
          </p:cNvPr>
          <p:cNvSpPr txBox="1"/>
          <p:nvPr userDrawn="1"/>
        </p:nvSpPr>
        <p:spPr>
          <a:xfrm>
            <a:off x="10575693" y="443654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254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224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4EBADC9-5D2A-5245-BAAC-C1D05E4F3B01}"/>
              </a:ext>
            </a:extLst>
          </p:cNvPr>
          <p:cNvSpPr/>
          <p:nvPr userDrawn="1"/>
        </p:nvSpPr>
        <p:spPr>
          <a:xfrm>
            <a:off x="3098838" y="3718245"/>
            <a:ext cx="1524000" cy="23622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F586472-F7A0-A849-A098-3B7E065D0A25}"/>
              </a:ext>
            </a:extLst>
          </p:cNvPr>
          <p:cNvSpPr/>
          <p:nvPr userDrawn="1"/>
        </p:nvSpPr>
        <p:spPr>
          <a:xfrm>
            <a:off x="9534588" y="3739766"/>
            <a:ext cx="1524000" cy="13716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B8E6CEB-830B-B04E-8203-8EBEECA96DE6}"/>
              </a:ext>
            </a:extLst>
          </p:cNvPr>
          <p:cNvSpPr/>
          <p:nvPr userDrawn="1"/>
        </p:nvSpPr>
        <p:spPr>
          <a:xfrm>
            <a:off x="7400988" y="3739766"/>
            <a:ext cx="1524000" cy="13716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AE2757D-9E27-E24F-A036-76A02EE28295}"/>
              </a:ext>
            </a:extLst>
          </p:cNvPr>
          <p:cNvSpPr/>
          <p:nvPr userDrawn="1"/>
        </p:nvSpPr>
        <p:spPr>
          <a:xfrm>
            <a:off x="5227358" y="3718245"/>
            <a:ext cx="1524000" cy="23622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B1C8FF7-50E5-9E49-9F5B-4B0A04061065}"/>
              </a:ext>
            </a:extLst>
          </p:cNvPr>
          <p:cNvSpPr txBox="1"/>
          <p:nvPr userDrawn="1"/>
        </p:nvSpPr>
        <p:spPr>
          <a:xfrm>
            <a:off x="7434152" y="5585793"/>
            <a:ext cx="685801" cy="495631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Tint RGBs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BAE9C1-2670-1C4C-8451-A8FCC1ABBBFF}"/>
              </a:ext>
            </a:extLst>
          </p:cNvPr>
          <p:cNvSpPr/>
          <p:nvPr userDrawn="1"/>
        </p:nvSpPr>
        <p:spPr>
          <a:xfrm>
            <a:off x="483195" y="2389849"/>
            <a:ext cx="548690" cy="6200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118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2D8D0C3-FEF2-4B41-9C3A-701B6B9F1754}"/>
              </a:ext>
            </a:extLst>
          </p:cNvPr>
          <p:cNvSpPr txBox="1"/>
          <p:nvPr userDrawn="1"/>
        </p:nvSpPr>
        <p:spPr>
          <a:xfrm>
            <a:off x="3957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Purple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FF3232-67C5-CF44-8948-B92D7300D89D}"/>
              </a:ext>
            </a:extLst>
          </p:cNvPr>
          <p:cNvSpPr txBox="1"/>
          <p:nvPr userDrawn="1"/>
        </p:nvSpPr>
        <p:spPr>
          <a:xfrm>
            <a:off x="2060448" y="2276185"/>
            <a:ext cx="613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118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0526D2-87DC-8246-B8F3-0A4CB0D7335E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Alternative Use In Figures/Charts For Over 5 Colors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E784E55-0282-1F49-B8DF-CE207AB8211F}"/>
              </a:ext>
            </a:extLst>
          </p:cNvPr>
          <p:cNvSpPr/>
          <p:nvPr userDrawn="1"/>
        </p:nvSpPr>
        <p:spPr>
          <a:xfrm>
            <a:off x="1121187" y="2389849"/>
            <a:ext cx="548690" cy="620028"/>
          </a:xfrm>
          <a:prstGeom prst="rect">
            <a:avLst/>
          </a:prstGeom>
          <a:solidFill>
            <a:srgbClr val="31A8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49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168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86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7D64ADB-2B92-A44D-8BD8-33DCBB384C2D}"/>
              </a:ext>
            </a:extLst>
          </p:cNvPr>
          <p:cNvSpPr/>
          <p:nvPr userDrawn="1"/>
        </p:nvSpPr>
        <p:spPr>
          <a:xfrm>
            <a:off x="1759179" y="2389849"/>
            <a:ext cx="548690" cy="620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110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113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19CAA47-30CF-3046-88DC-A378CE3ADFE9}"/>
              </a:ext>
            </a:extLst>
          </p:cNvPr>
          <p:cNvSpPr txBox="1"/>
          <p:nvPr userDrawn="1"/>
        </p:nvSpPr>
        <p:spPr>
          <a:xfrm>
            <a:off x="10180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Green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345E52-EC95-CC42-9266-E476DC039938}"/>
              </a:ext>
            </a:extLst>
          </p:cNvPr>
          <p:cNvSpPr txBox="1"/>
          <p:nvPr userDrawn="1"/>
        </p:nvSpPr>
        <p:spPr>
          <a:xfrm>
            <a:off x="1665767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Gray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771E204-B479-BE44-8E70-5F88E5562683}"/>
              </a:ext>
            </a:extLst>
          </p:cNvPr>
          <p:cNvSpPr/>
          <p:nvPr userDrawn="1"/>
        </p:nvSpPr>
        <p:spPr>
          <a:xfrm>
            <a:off x="3188830" y="2389849"/>
            <a:ext cx="548690" cy="620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65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138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730C35B-A051-CD4B-9F71-DEA4A6029A70}"/>
              </a:ext>
            </a:extLst>
          </p:cNvPr>
          <p:cNvSpPr txBox="1"/>
          <p:nvPr userDrawn="1"/>
        </p:nvSpPr>
        <p:spPr>
          <a:xfrm>
            <a:off x="3101401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Steel 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5D48771-FA7E-1241-89C2-CA1D670D8B32}"/>
              </a:ext>
            </a:extLst>
          </p:cNvPr>
          <p:cNvSpPr/>
          <p:nvPr userDrawn="1"/>
        </p:nvSpPr>
        <p:spPr>
          <a:xfrm>
            <a:off x="3826822" y="2389849"/>
            <a:ext cx="548690" cy="6200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236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160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7A324C4-32AA-FD44-AD3E-AC463862108E}"/>
              </a:ext>
            </a:extLst>
          </p:cNvPr>
          <p:cNvSpPr/>
          <p:nvPr userDrawn="1"/>
        </p:nvSpPr>
        <p:spPr>
          <a:xfrm>
            <a:off x="4464814" y="2389849"/>
            <a:ext cx="548690" cy="6200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146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208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C461091-39E6-7746-AA0C-30483206D589}"/>
              </a:ext>
            </a:extLst>
          </p:cNvPr>
          <p:cNvSpPr txBox="1"/>
          <p:nvPr userDrawn="1"/>
        </p:nvSpPr>
        <p:spPr>
          <a:xfrm>
            <a:off x="3723701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Deep Yellow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F07850F-C08C-344E-99C0-2BC395E01F75}"/>
              </a:ext>
            </a:extLst>
          </p:cNvPr>
          <p:cNvSpPr txBox="1"/>
          <p:nvPr userDrawn="1"/>
        </p:nvSpPr>
        <p:spPr>
          <a:xfrm>
            <a:off x="4371402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Grass Green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AAD4441-5830-3F45-9139-7B86691F9405}"/>
              </a:ext>
            </a:extLst>
          </p:cNvPr>
          <p:cNvSpPr/>
          <p:nvPr userDrawn="1"/>
        </p:nvSpPr>
        <p:spPr>
          <a:xfrm>
            <a:off x="5112514" y="2389849"/>
            <a:ext cx="548690" cy="620028"/>
          </a:xfrm>
          <a:prstGeom prst="rect">
            <a:avLst/>
          </a:prstGeom>
          <a:solidFill>
            <a:srgbClr val="F991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239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101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89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B7445C-D33A-0044-AAAC-2D55559CB033}"/>
              </a:ext>
            </a:extLst>
          </p:cNvPr>
          <p:cNvSpPr txBox="1"/>
          <p:nvPr userDrawn="1"/>
        </p:nvSpPr>
        <p:spPr>
          <a:xfrm>
            <a:off x="5019102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Coral Red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EA133BC-C482-524E-9B44-0D9D21C90494}"/>
              </a:ext>
            </a:extLst>
          </p:cNvPr>
          <p:cNvSpPr/>
          <p:nvPr userDrawn="1"/>
        </p:nvSpPr>
        <p:spPr>
          <a:xfrm>
            <a:off x="7455495" y="2389849"/>
            <a:ext cx="548690" cy="620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88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192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224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A5D2F8-08D6-3145-94EC-9E16690E6C32}"/>
              </a:ext>
            </a:extLst>
          </p:cNvPr>
          <p:cNvSpPr txBox="1"/>
          <p:nvPr userDrawn="1"/>
        </p:nvSpPr>
        <p:spPr>
          <a:xfrm>
            <a:off x="73680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Sky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532B3FA-3B96-A241-970D-463D605A3A11}"/>
              </a:ext>
            </a:extLst>
          </p:cNvPr>
          <p:cNvSpPr/>
          <p:nvPr userDrawn="1"/>
        </p:nvSpPr>
        <p:spPr>
          <a:xfrm>
            <a:off x="8093487" y="2389849"/>
            <a:ext cx="548690" cy="62002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243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A0008DC-1C64-784A-91FC-93651558C586}"/>
              </a:ext>
            </a:extLst>
          </p:cNvPr>
          <p:cNvSpPr txBox="1"/>
          <p:nvPr userDrawn="1"/>
        </p:nvSpPr>
        <p:spPr>
          <a:xfrm>
            <a:off x="79903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Nature Orange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A4D4704E-5287-D84B-96A1-559A52D9DE08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Brand Colors</a:t>
            </a:r>
          </a:p>
        </p:txBody>
      </p:sp>
      <p:graphicFrame>
        <p:nvGraphicFramePr>
          <p:cNvPr id="185" name="Chart 184">
            <a:extLst>
              <a:ext uri="{FF2B5EF4-FFF2-40B4-BE49-F238E27FC236}">
                <a16:creationId xmlns:a16="http://schemas.microsoft.com/office/drawing/2014/main" id="{4AF979DE-769B-5F46-8818-0612DFFCBF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81700853"/>
              </p:ext>
            </p:extLst>
          </p:nvPr>
        </p:nvGraphicFramePr>
        <p:xfrm>
          <a:off x="9267502" y="1288924"/>
          <a:ext cx="2633964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6" name="TextBox 185">
            <a:extLst>
              <a:ext uri="{FF2B5EF4-FFF2-40B4-BE49-F238E27FC236}">
                <a16:creationId xmlns:a16="http://schemas.microsoft.com/office/drawing/2014/main" id="{DA212C1B-BD48-754E-B46F-D68C766BB54C}"/>
              </a:ext>
            </a:extLst>
          </p:cNvPr>
          <p:cNvSpPr txBox="1"/>
          <p:nvPr userDrawn="1"/>
        </p:nvSpPr>
        <p:spPr>
          <a:xfrm>
            <a:off x="9288853" y="909980"/>
            <a:ext cx="24332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Color Scheme</a:t>
            </a:r>
          </a:p>
          <a:p>
            <a:pPr algn="l"/>
            <a:r>
              <a:rPr lang="en-US" sz="1400" b="0" dirty="0">
                <a:solidFill>
                  <a:schemeClr val="tx2"/>
                </a:solidFill>
              </a:rPr>
              <a:t>MORE THAN 5 COLORS</a:t>
            </a:r>
          </a:p>
        </p:txBody>
      </p:sp>
    </p:spTree>
    <p:extLst>
      <p:ext uri="{BB962C8B-B14F-4D97-AF65-F5344CB8AC3E}">
        <p14:creationId xmlns:p14="http://schemas.microsoft.com/office/powerpoint/2010/main" val="2132407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0526D2-87DC-8246-B8F3-0A4CB0D7335E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Alternative Use In Figures/Charts For Over 5 Colors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A4D4704E-5287-D84B-96A1-559A52D9DE08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PRESENTATION Typography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C127667-5425-3644-8889-3B0535D0B36F}"/>
              </a:ext>
            </a:extLst>
          </p:cNvPr>
          <p:cNvSpPr txBox="1"/>
          <p:nvPr userDrawn="1"/>
        </p:nvSpPr>
        <p:spPr>
          <a:xfrm>
            <a:off x="370342" y="2327042"/>
            <a:ext cx="754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We use </a:t>
            </a:r>
            <a:r>
              <a:rPr lang="en-US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Arial</a:t>
            </a:r>
            <a:r>
              <a:rPr lang="en-US" sz="14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for Microsoft Office documents. This ensures everyone that uses the document will have the right font, and its more likely everything will look the same. </a:t>
            </a:r>
          </a:p>
          <a:p>
            <a:endParaRPr lang="en-US" sz="1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EB79338-7BE7-AC4B-AA37-B0DCF1230F44}"/>
              </a:ext>
            </a:extLst>
          </p:cNvPr>
          <p:cNvCxnSpPr>
            <a:cxnSpLocks/>
          </p:cNvCxnSpPr>
          <p:nvPr userDrawn="1"/>
        </p:nvCxnSpPr>
        <p:spPr>
          <a:xfrm flipH="1">
            <a:off x="370342" y="3065706"/>
            <a:ext cx="7376658" cy="6402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0EB6EBD-A53E-E341-99A9-1E8E3D0B485B}"/>
              </a:ext>
            </a:extLst>
          </p:cNvPr>
          <p:cNvSpPr/>
          <p:nvPr userDrawn="1"/>
        </p:nvSpPr>
        <p:spPr>
          <a:xfrm>
            <a:off x="370342" y="3703927"/>
            <a:ext cx="2438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4963" lvl="0" indent="-28575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First Level  (14pt)</a:t>
            </a:r>
          </a:p>
          <a:p>
            <a:pPr marL="569913" lvl="1" indent="-28575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Second level (12pt)</a:t>
            </a:r>
          </a:p>
          <a:p>
            <a:pPr marL="690563" lvl="2" indent="-173038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Third level (11pt)</a:t>
            </a:r>
          </a:p>
          <a:p>
            <a:pPr marL="909638" lvl="3" indent="-219075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</a:rPr>
              <a:t>Fourth level (10pt)</a:t>
            </a:r>
          </a:p>
          <a:p>
            <a:pPr marL="1143000" lvl="4" indent="-22860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accent2"/>
                </a:solidFill>
              </a:rPr>
              <a:t>Fifth level (9pt)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C0393A58-6BA9-EB4D-B455-C1ACEB4ECA81}"/>
              </a:ext>
            </a:extLst>
          </p:cNvPr>
          <p:cNvCxnSpPr/>
          <p:nvPr userDrawn="1"/>
        </p:nvCxnSpPr>
        <p:spPr>
          <a:xfrm flipH="1">
            <a:off x="3359076" y="3802990"/>
            <a:ext cx="2819400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C509582-39B6-294B-9B64-F442E4468546}"/>
              </a:ext>
            </a:extLst>
          </p:cNvPr>
          <p:cNvCxnSpPr/>
          <p:nvPr userDrawn="1"/>
        </p:nvCxnSpPr>
        <p:spPr>
          <a:xfrm flipH="1">
            <a:off x="3359076" y="4472756"/>
            <a:ext cx="2819400" cy="0"/>
          </a:xfrm>
          <a:prstGeom prst="line">
            <a:avLst/>
          </a:prstGeom>
          <a:ln w="952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D9AE487-581A-A149-B042-B2249C3307A7}"/>
              </a:ext>
            </a:extLst>
          </p:cNvPr>
          <p:cNvCxnSpPr/>
          <p:nvPr userDrawn="1"/>
        </p:nvCxnSpPr>
        <p:spPr>
          <a:xfrm flipH="1">
            <a:off x="3359076" y="4959246"/>
            <a:ext cx="2819400" cy="0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75CE638-5A63-554E-A888-7B76AD4FC6CE}"/>
              </a:ext>
            </a:extLst>
          </p:cNvPr>
          <p:cNvSpPr txBox="1"/>
          <p:nvPr userDrawn="1"/>
        </p:nvSpPr>
        <p:spPr>
          <a:xfrm>
            <a:off x="6330876" y="526404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Photo Border (2.5pt)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4286277-B40F-6F4B-973E-BFAFC56B1C98}"/>
              </a:ext>
            </a:extLst>
          </p:cNvPr>
          <p:cNvSpPr txBox="1"/>
          <p:nvPr userDrawn="1"/>
        </p:nvSpPr>
        <p:spPr>
          <a:xfrm>
            <a:off x="6330876" y="4349646"/>
            <a:ext cx="167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Divider with label (0.5pt)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7D4F5CD-A502-5B4E-89FA-D86150BBA27D}"/>
              </a:ext>
            </a:extLst>
          </p:cNvPr>
          <p:cNvSpPr txBox="1"/>
          <p:nvPr userDrawn="1"/>
        </p:nvSpPr>
        <p:spPr>
          <a:xfrm>
            <a:off x="4311574" y="4411201"/>
            <a:ext cx="91440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tx2"/>
                </a:solidFill>
              </a:rPr>
              <a:t>NEW SECTION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89D2924-5B5A-FA45-9B05-22352F0C2A2F}"/>
              </a:ext>
            </a:extLst>
          </p:cNvPr>
          <p:cNvSpPr txBox="1"/>
          <p:nvPr userDrawn="1"/>
        </p:nvSpPr>
        <p:spPr>
          <a:xfrm>
            <a:off x="6330876" y="480684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Dashed divider (0.5pt)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960EE94-6153-DF4C-A878-AE543A38A962}"/>
              </a:ext>
            </a:extLst>
          </p:cNvPr>
          <p:cNvSpPr txBox="1"/>
          <p:nvPr userDrawn="1"/>
        </p:nvSpPr>
        <p:spPr>
          <a:xfrm>
            <a:off x="370342" y="33315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Default Bullets/Font Sizes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566EDE2-B2F1-D54D-A247-6A6A61939890}"/>
              </a:ext>
            </a:extLst>
          </p:cNvPr>
          <p:cNvSpPr txBox="1"/>
          <p:nvPr userDrawn="1"/>
        </p:nvSpPr>
        <p:spPr>
          <a:xfrm>
            <a:off x="3359076" y="3331598"/>
            <a:ext cx="365760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Labels, Borders and Dividers</a:t>
            </a:r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83C54E16-62DD-504F-B623-AF0870A76DF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43712156"/>
              </p:ext>
            </p:extLst>
          </p:nvPr>
        </p:nvGraphicFramePr>
        <p:xfrm>
          <a:off x="8851897" y="2391691"/>
          <a:ext cx="2819400" cy="1369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Patient Insurance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Percentage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(n=1,012)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Commercial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69%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Medicare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Medicaid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TextBox 199">
            <a:extLst>
              <a:ext uri="{FF2B5EF4-FFF2-40B4-BE49-F238E27FC236}">
                <a16:creationId xmlns:a16="http://schemas.microsoft.com/office/drawing/2014/main" id="{FA85CC26-05AD-B34E-A202-6CF268222F41}"/>
              </a:ext>
            </a:extLst>
          </p:cNvPr>
          <p:cNvSpPr txBox="1"/>
          <p:nvPr userDrawn="1"/>
        </p:nvSpPr>
        <p:spPr>
          <a:xfrm>
            <a:off x="8782083" y="3884694"/>
            <a:ext cx="2889214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</a:rPr>
              <a:t>Displaying data in table vs. graph: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If there are more than ten categories being shown, display in a table OR start combining categories (e.g.,  “all other products”).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For ten categories or fewer in graph, use color palette.</a:t>
            </a:r>
          </a:p>
          <a:p>
            <a:pPr lvl="2"/>
            <a:endParaRPr lang="en-US" sz="110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solidFill>
                  <a:schemeClr val="accent2"/>
                </a:solidFill>
              </a:rPr>
              <a:t>General guidelines for tables: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Use the automatic table style 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63131D79-02E9-DF4F-B827-E9D27B9E1AE1}"/>
              </a:ext>
            </a:extLst>
          </p:cNvPr>
          <p:cNvCxnSpPr>
            <a:cxnSpLocks/>
          </p:cNvCxnSpPr>
          <p:nvPr userDrawn="1"/>
        </p:nvCxnSpPr>
        <p:spPr>
          <a:xfrm flipV="1">
            <a:off x="8347091" y="1950405"/>
            <a:ext cx="0" cy="3826933"/>
          </a:xfrm>
          <a:prstGeom prst="line">
            <a:avLst/>
          </a:prstGeom>
          <a:ln w="952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847E3DB-8425-9A40-87B2-04DBA1F7ADD6}"/>
              </a:ext>
            </a:extLst>
          </p:cNvPr>
          <p:cNvSpPr txBox="1"/>
          <p:nvPr userDrawn="1"/>
        </p:nvSpPr>
        <p:spPr>
          <a:xfrm>
            <a:off x="8782084" y="1890504"/>
            <a:ext cx="294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Table Style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B447079-95CB-9E4E-8D6A-F7F3BF2879A7}"/>
              </a:ext>
            </a:extLst>
          </p:cNvPr>
          <p:cNvCxnSpPr/>
          <p:nvPr userDrawn="1"/>
        </p:nvCxnSpPr>
        <p:spPr>
          <a:xfrm flipH="1">
            <a:off x="3359076" y="5413010"/>
            <a:ext cx="2819400" cy="0"/>
          </a:xfrm>
          <a:prstGeom prst="line">
            <a:avLst/>
          </a:prstGeom>
          <a:ln w="317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916F2337-8E92-7249-B783-74074D517798}"/>
              </a:ext>
            </a:extLst>
          </p:cNvPr>
          <p:cNvSpPr txBox="1"/>
          <p:nvPr userDrawn="1"/>
        </p:nvSpPr>
        <p:spPr>
          <a:xfrm>
            <a:off x="6330876" y="3693721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Purple Divider (0.5pt)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601B14B-2A8F-A745-B824-DEBB8CBE8552}"/>
              </a:ext>
            </a:extLst>
          </p:cNvPr>
          <p:cNvCxnSpPr/>
          <p:nvPr userDrawn="1"/>
        </p:nvCxnSpPr>
        <p:spPr>
          <a:xfrm flipH="1">
            <a:off x="3359076" y="4029079"/>
            <a:ext cx="28194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AB42E7CD-D78C-BF4E-87B0-F8A0CAEDDD6E}"/>
              </a:ext>
            </a:extLst>
          </p:cNvPr>
          <p:cNvSpPr txBox="1"/>
          <p:nvPr userDrawn="1"/>
        </p:nvSpPr>
        <p:spPr>
          <a:xfrm>
            <a:off x="6330876" y="390270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Grey Divider (0.5pt)</a:t>
            </a:r>
          </a:p>
        </p:txBody>
      </p:sp>
    </p:spTree>
    <p:extLst>
      <p:ext uri="{BB962C8B-B14F-4D97-AF65-F5344CB8AC3E}">
        <p14:creationId xmlns:p14="http://schemas.microsoft.com/office/powerpoint/2010/main" val="97770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91BBF03-4814-5C40-9F9A-68A21CE3AD94}"/>
              </a:ext>
            </a:extLst>
          </p:cNvPr>
          <p:cNvSpPr/>
          <p:nvPr userDrawn="1"/>
        </p:nvSpPr>
        <p:spPr>
          <a:xfrm>
            <a:off x="0" y="-4466"/>
            <a:ext cx="12192000" cy="2756263"/>
          </a:xfrm>
          <a:prstGeom prst="rect">
            <a:avLst/>
          </a:prstGeom>
          <a:gradFill>
            <a:gsLst>
              <a:gs pos="0">
                <a:schemeClr val="tx2"/>
              </a:gs>
              <a:gs pos="70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B1BFB6D-15E3-5F4C-99F3-ED058D7CB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9874"/>
          <a:stretch/>
        </p:blipFill>
        <p:spPr>
          <a:xfrm>
            <a:off x="6564636" y="0"/>
            <a:ext cx="5627363" cy="27517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0F142D-7C1B-874A-8430-CDBE9F916C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0472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4226004-E2B7-B649-8FD7-46580A61D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866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FE01094-A58D-CE4D-B138-FAD102156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5866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C656B7F-9651-384C-B352-7DAFEC572D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8650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F5F01AB-C34D-8341-B537-F70F4F410F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34044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1025EC0-1046-D343-89DD-24EFA6408E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34044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29E9793B-6467-914E-9D10-DB2376C71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6828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06605C7E-221B-524E-A615-4F3018DDDB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2222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7F675C6-4F8D-EF4A-A343-C7E39D180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12222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CC7506A0-021F-2D43-840B-A83B2A523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75006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E53D6715-623B-D345-B8FE-77303FE84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90400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AF14045-089C-584E-8D99-91B79E68FC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0400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43454DF7-3927-2D4E-BDE2-B51A09745F6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53184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B9BCEA81-A0E5-0F4D-B4A5-0CC5A40E97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8578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2E4E750-CDEE-4E4F-AC50-B7D6244B0A6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68578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4335181-45E9-9741-B75D-C02857F15C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44A82F-EE3D-ED48-A450-4F580B20B8B0}"/>
              </a:ext>
            </a:extLst>
          </p:cNvPr>
          <p:cNvGrpSpPr/>
          <p:nvPr userDrawn="1"/>
        </p:nvGrpSpPr>
        <p:grpSpPr>
          <a:xfrm>
            <a:off x="0" y="346069"/>
            <a:ext cx="4795736" cy="132453"/>
            <a:chOff x="0" y="346069"/>
            <a:chExt cx="4795736" cy="13245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130804-3D5D-7748-9BF3-DB46349392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12296"/>
              <a:ext cx="4795736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C71C636-A0B0-744D-A677-1FB88A5681F2}"/>
                </a:ext>
              </a:extLst>
            </p:cNvPr>
            <p:cNvSpPr/>
            <p:nvPr userDrawn="1"/>
          </p:nvSpPr>
          <p:spPr>
            <a:xfrm>
              <a:off x="460172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770B9B-CB68-4E46-9434-6340C2794A59}"/>
                </a:ext>
              </a:extLst>
            </p:cNvPr>
            <p:cNvSpPr/>
            <p:nvPr userDrawn="1"/>
          </p:nvSpPr>
          <p:spPr>
            <a:xfrm>
              <a:off x="4390690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E8BF116-7961-DE48-8BEA-D932143DFF22}"/>
                </a:ext>
              </a:extLst>
            </p:cNvPr>
            <p:cNvSpPr/>
            <p:nvPr userDrawn="1"/>
          </p:nvSpPr>
          <p:spPr>
            <a:xfrm>
              <a:off x="1404299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04036C9E-BBE6-B247-9DB8-8C02AB3D5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A06414B6-7AF9-F941-B043-EBFF8252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189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2B343C9-5082-A445-91EB-5361C34D8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95" y="0"/>
            <a:ext cx="5307905" cy="6858000"/>
          </a:xfrm>
          <a:prstGeom prst="rect">
            <a:avLst/>
          </a:prstGeom>
        </p:spPr>
      </p:pic>
      <p:sp>
        <p:nvSpPr>
          <p:cNvPr id="39" name="Freeform 38">
            <a:extLst>
              <a:ext uri="{FF2B5EF4-FFF2-40B4-BE49-F238E27FC236}">
                <a16:creationId xmlns:a16="http://schemas.microsoft.com/office/drawing/2014/main" id="{8B7291AC-8F85-DD4B-A76D-86D3B628C79E}"/>
              </a:ext>
            </a:extLst>
          </p:cNvPr>
          <p:cNvSpPr/>
          <p:nvPr userDrawn="1"/>
        </p:nvSpPr>
        <p:spPr>
          <a:xfrm>
            <a:off x="1" y="0"/>
            <a:ext cx="9702087" cy="6858000"/>
          </a:xfrm>
          <a:custGeom>
            <a:avLst/>
            <a:gdLst>
              <a:gd name="connsiteX0" fmla="*/ 0 w 9702087"/>
              <a:gd name="connsiteY0" fmla="*/ 0 h 6858000"/>
              <a:gd name="connsiteX1" fmla="*/ 7302070 w 9702087"/>
              <a:gd name="connsiteY1" fmla="*/ 0 h 6858000"/>
              <a:gd name="connsiteX2" fmla="*/ 7198530 w 9702087"/>
              <a:gd name="connsiteY2" fmla="*/ 233323 h 6858000"/>
              <a:gd name="connsiteX3" fmla="*/ 7695056 w 9702087"/>
              <a:gd name="connsiteY3" fmla="*/ 4821223 h 6858000"/>
              <a:gd name="connsiteX4" fmla="*/ 9564111 w 9702087"/>
              <a:gd name="connsiteY4" fmla="*/ 6774871 h 6858000"/>
              <a:gd name="connsiteX5" fmla="*/ 9702087 w 9702087"/>
              <a:gd name="connsiteY5" fmla="*/ 6858000 h 6858000"/>
              <a:gd name="connsiteX6" fmla="*/ 0 w 97020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02087" h="6858000">
                <a:moveTo>
                  <a:pt x="0" y="0"/>
                </a:moveTo>
                <a:lnTo>
                  <a:pt x="7302070" y="0"/>
                </a:lnTo>
                <a:lnTo>
                  <a:pt x="7198530" y="233323"/>
                </a:lnTo>
                <a:cubicBezTo>
                  <a:pt x="6674330" y="1598661"/>
                  <a:pt x="6808086" y="3310934"/>
                  <a:pt x="7695056" y="4821223"/>
                </a:cubicBezTo>
                <a:cubicBezTo>
                  <a:pt x="8182889" y="5651882"/>
                  <a:pt x="8835067" y="6313312"/>
                  <a:pt x="9564111" y="6774871"/>
                </a:cubicBezTo>
                <a:lnTo>
                  <a:pt x="970208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60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6" y="2279650"/>
            <a:ext cx="5767013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15BB71-DF6C-D442-9D05-E724A314CD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7781" y="6704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A574B10-35E6-8C4C-AEDA-947A02B773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6788" y="670418"/>
            <a:ext cx="448155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321255C-D0D9-8645-B064-881BA4E95B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8513" y="13816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DF70D2E-3B87-5C41-A44D-3362BA4A5D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520" y="1381618"/>
            <a:ext cx="459082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2F7D8BB-4E4A-4542-BA71-9B483E7832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8513" y="20928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620CA80-554F-D943-A097-782BFE024B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87520" y="2092818"/>
            <a:ext cx="459082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132C62-DBB1-0343-B41A-70E17EAA00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17781" y="28040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4361C56E-DF45-5F49-81DD-269019339F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96788" y="2804018"/>
            <a:ext cx="448155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2428EF4-D84E-8041-9E96-3A2705DB28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01811" y="35152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2F9004F-E9F9-514E-8040-FB68EE38D4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80818" y="3515218"/>
            <a:ext cx="429752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DF117B10-A707-7742-A46A-94E9116962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4343" y="42264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7DD0F04-1C50-1241-BB70-567A5478666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13350" y="4226418"/>
            <a:ext cx="396499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1267B6E-B45F-C043-BDCB-066AB2424D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0928" y="49376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721A3039-E8FB-824F-9853-519E965377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9936" y="4937618"/>
            <a:ext cx="3568412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72A45EF-C4D3-754C-9B74-FD4A1A3D51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68085" y="56488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4299F431-2A85-4A46-B3CA-D084E0958E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7093" y="5648818"/>
            <a:ext cx="2931254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FCFC83EA-BC26-574B-836E-9C05389F7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DB7D9-5F7F-3745-9331-D067C1484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65746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448C8F1-F9F1-AD43-953C-3D1FD8875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8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84600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6B189E9-D1F1-CD40-AF14-2288B3EC0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449C1-90E1-1240-A565-150DBC591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2014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65746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accent2">
                    <a:lumMod val="60000"/>
                    <a:lumOff val="40000"/>
                    <a:alpha val="82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456E5BC-4C60-4341-A7C0-905A38838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A48AE-2F4D-4544-9CF0-01899FDE7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0707"/>
            <a:ext cx="12192000" cy="72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tx2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tx2"/>
                </a:solidFill>
                <a:latin typeface="Arial" panose="020B0604020202020204"/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anose="020B0604020202020204"/>
              <a:cs typeface="Arial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2AC353-57EC-964B-A1A5-9A6B46FAB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1202" y="6498916"/>
            <a:ext cx="394060" cy="3570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83F2D7-00AA-AE48-87E9-CAB5DE304AFB}"/>
              </a:ext>
            </a:extLst>
          </p:cNvPr>
          <p:cNvGrpSpPr/>
          <p:nvPr userDrawn="1"/>
        </p:nvGrpSpPr>
        <p:grpSpPr>
          <a:xfrm>
            <a:off x="0" y="346069"/>
            <a:ext cx="4795736" cy="132453"/>
            <a:chOff x="0" y="346069"/>
            <a:chExt cx="4795736" cy="1324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9396ED-DD9F-9C4F-920A-35A8BEFAB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12295"/>
              <a:ext cx="4795736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B8A20D-3B1F-EE47-A84C-04EADA2A57B0}"/>
                </a:ext>
              </a:extLst>
            </p:cNvPr>
            <p:cNvSpPr/>
            <p:nvPr userDrawn="1"/>
          </p:nvSpPr>
          <p:spPr>
            <a:xfrm>
              <a:off x="454388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AC9F6D-DB13-C049-B028-C831A263DC59}"/>
                </a:ext>
              </a:extLst>
            </p:cNvPr>
            <p:cNvSpPr/>
            <p:nvPr userDrawn="1"/>
          </p:nvSpPr>
          <p:spPr>
            <a:xfrm>
              <a:off x="4390690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6C23-AB75-0847-9FE6-B8AE089DDF40}"/>
                </a:ext>
              </a:extLst>
            </p:cNvPr>
            <p:cNvSpPr/>
            <p:nvPr userDrawn="1"/>
          </p:nvSpPr>
          <p:spPr>
            <a:xfrm>
              <a:off x="1404299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CC0734B-3C83-9041-9E75-063FD4B08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35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34" r:id="rId3"/>
    <p:sldLayoutId id="2147483735" r:id="rId4"/>
    <p:sldLayoutId id="2147483710" r:id="rId5"/>
    <p:sldLayoutId id="2147483819" r:id="rId6"/>
    <p:sldLayoutId id="2147483702" r:id="rId7"/>
    <p:sldLayoutId id="2147483688" r:id="rId8"/>
    <p:sldLayoutId id="2147483731" r:id="rId9"/>
    <p:sldLayoutId id="2147483670" r:id="rId10"/>
    <p:sldLayoutId id="2147483682" r:id="rId11"/>
    <p:sldLayoutId id="2147483683" r:id="rId12"/>
    <p:sldLayoutId id="2147483823" r:id="rId13"/>
    <p:sldLayoutId id="2147483733" r:id="rId14"/>
    <p:sldLayoutId id="2147483673" r:id="rId15"/>
    <p:sldLayoutId id="2147483676" r:id="rId16"/>
    <p:sldLayoutId id="2147483772" r:id="rId17"/>
    <p:sldLayoutId id="2147483773" r:id="rId18"/>
    <p:sldLayoutId id="2147483800" r:id="rId19"/>
    <p:sldLayoutId id="2147483815" r:id="rId20"/>
    <p:sldLayoutId id="2147483792" r:id="rId21"/>
    <p:sldLayoutId id="2147483694" r:id="rId22"/>
    <p:sldLayoutId id="2147483697" r:id="rId23"/>
    <p:sldLayoutId id="2147483695" r:id="rId24"/>
    <p:sldLayoutId id="2147483696" r:id="rId25"/>
    <p:sldLayoutId id="2147483698" r:id="rId26"/>
    <p:sldLayoutId id="2147483699" r:id="rId27"/>
    <p:sldLayoutId id="2147483665" r:id="rId28"/>
    <p:sldLayoutId id="2147483664" r:id="rId29"/>
    <p:sldLayoutId id="2147483693" r:id="rId30"/>
    <p:sldLayoutId id="2147483790" r:id="rId31"/>
    <p:sldLayoutId id="2147483770" r:id="rId32"/>
    <p:sldLayoutId id="2147483741" r:id="rId33"/>
    <p:sldLayoutId id="2147483797" r:id="rId34"/>
    <p:sldLayoutId id="2147483810" r:id="rId35"/>
    <p:sldLayoutId id="2147483720" r:id="rId36"/>
    <p:sldLayoutId id="2147483715" r:id="rId37"/>
    <p:sldLayoutId id="2147483820" r:id="rId38"/>
    <p:sldLayoutId id="2147483821" r:id="rId39"/>
    <p:sldLayoutId id="2147483822" r:id="rId40"/>
    <p:sldLayoutId id="2147483814" r:id="rId41"/>
    <p:sldLayoutId id="2147483666" r:id="rId42"/>
    <p:sldLayoutId id="2147483758" r:id="rId43"/>
    <p:sldLayoutId id="2147483802" r:id="rId44"/>
    <p:sldLayoutId id="2147483803" r:id="rId45"/>
    <p:sldLayoutId id="2147483804" r:id="rId4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28" userDrawn="1">
          <p15:clr>
            <a:srgbClr val="FBAE40"/>
          </p15:clr>
        </p15:guide>
        <p15:guide id="2" orient="horz" pos="1080" userDrawn="1">
          <p15:clr>
            <a:srgbClr val="FBAE40"/>
          </p15:clr>
        </p15:guide>
        <p15:guide id="3" orient="horz" pos="2568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96" userDrawn="1">
          <p15:clr>
            <a:srgbClr val="FBAE40"/>
          </p15:clr>
        </p15:guide>
        <p15:guide id="7" orient="horz" pos="384" userDrawn="1">
          <p15:clr>
            <a:srgbClr val="FBAE40"/>
          </p15:clr>
        </p15:guide>
        <p15:guide id="8" orient="horz" pos="4008" userDrawn="1">
          <p15:clr>
            <a:srgbClr val="FBAE40"/>
          </p15:clr>
        </p15:guide>
        <p15:guide id="9" orient="horz" pos="4080" userDrawn="1">
          <p15:clr>
            <a:srgbClr val="FBAE40"/>
          </p15:clr>
        </p15:guide>
        <p15:guide id="10" orient="horz" pos="4224" userDrawn="1">
          <p15:clr>
            <a:srgbClr val="FBAE40"/>
          </p15:clr>
        </p15:guide>
        <p15:guide id="11" orient="horz" pos="144" userDrawn="1">
          <p15:clr>
            <a:srgbClr val="FBAE40"/>
          </p15:clr>
        </p15:guide>
        <p15:guide id="12" pos="2544" userDrawn="1">
          <p15:clr>
            <a:srgbClr val="FBAE40"/>
          </p15:clr>
        </p15:guide>
        <p15:guide id="13" pos="2712" userDrawn="1">
          <p15:clr>
            <a:srgbClr val="FBAE40"/>
          </p15:clr>
        </p15:guide>
        <p15:guide id="14" pos="4968" userDrawn="1">
          <p15:clr>
            <a:srgbClr val="FBAE40"/>
          </p15:clr>
        </p15:guide>
        <p15:guide id="15" pos="5136" userDrawn="1">
          <p15:clr>
            <a:srgbClr val="FBAE40"/>
          </p15:clr>
        </p15:guide>
        <p15:guide id="16" pos="3840" userDrawn="1">
          <p15:clr>
            <a:srgbClr val="FBAE40"/>
          </p15:clr>
        </p15:guide>
        <p15:guide id="17" pos="7392" userDrawn="1">
          <p15:clr>
            <a:srgbClr val="FBAE40"/>
          </p15:clr>
        </p15:guide>
        <p15:guide id="18" pos="288" userDrawn="1">
          <p15:clr>
            <a:srgbClr val="FBAE40"/>
          </p15:clr>
        </p15:guide>
        <p15:guide id="19" pos="3744" userDrawn="1">
          <p15:clr>
            <a:srgbClr val="FBAE40"/>
          </p15:clr>
        </p15:guide>
        <p15:guide id="20" pos="3940" userDrawn="1">
          <p15:clr>
            <a:srgbClr val="FBAE40"/>
          </p15:clr>
        </p15:guide>
        <p15:guide id="21" orient="horz" pos="2496" userDrawn="1">
          <p15:clr>
            <a:srgbClr val="FBAE40"/>
          </p15:clr>
        </p15:guide>
        <p15:guide id="22" orient="horz" pos="264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12D25-E43C-0D4D-8660-AE42EB7B5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Published: </a:t>
            </a:r>
            <a:r>
              <a:rPr lang="en-US" dirty="0"/>
              <a:t>October 2018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FDF824-B81D-684E-9391-777D0724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2C636-ED15-564B-981F-098F9F3E9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DECISION RESOURCES GROUP  |  </a:t>
            </a: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SEE THE OPPORTUNITIES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28138-C7C0-3348-97CE-5CAC32683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890" y="4812694"/>
            <a:ext cx="4823523" cy="822533"/>
          </a:xfrm>
        </p:spPr>
        <p:txBody>
          <a:bodyPr/>
          <a:lstStyle/>
          <a:p>
            <a:r>
              <a:rPr lang="en-US" sz="1800" b="1" dirty="0"/>
              <a:t>Omnya El Massad</a:t>
            </a:r>
          </a:p>
          <a:p>
            <a:r>
              <a:rPr lang="en-US" sz="1800" b="1" dirty="0"/>
              <a:t>Ru Yun Chiang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D961B-9FE8-4046-BDD6-CECB93934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9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- 4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779884" cy="4561183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 startAt="4"/>
            </a:pPr>
            <a:r>
              <a:rPr lang="en-US" sz="1600" b="1" dirty="0">
                <a:solidFill>
                  <a:srgbClr val="7B1979"/>
                </a:solidFill>
              </a:rPr>
              <a:t>Region Bias </a:t>
            </a:r>
            <a:r>
              <a:rPr lang="en-US" sz="1600" dirty="0"/>
              <a:t>– low coverage in CA and TX!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BDCDD5-D49A-4016-AD9E-5600C40EB011}"/>
              </a:ext>
            </a:extLst>
          </p:cNvPr>
          <p:cNvGrpSpPr/>
          <p:nvPr/>
        </p:nvGrpSpPr>
        <p:grpSpPr>
          <a:xfrm>
            <a:off x="6331504" y="2564322"/>
            <a:ext cx="4828621" cy="3766235"/>
            <a:chOff x="-520850" y="1097234"/>
            <a:chExt cx="7374707" cy="5752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D6EE12-3B5B-484D-80E0-CE2D68AA5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36" t="6904" r="14089" b="8377"/>
            <a:stretch/>
          </p:blipFill>
          <p:spPr>
            <a:xfrm>
              <a:off x="-520850" y="1097234"/>
              <a:ext cx="7374707" cy="5752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A4CB9D-5993-49FE-8356-D6C25F773F3D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90350" t="3956" b="87001"/>
            <a:stretch/>
          </p:blipFill>
          <p:spPr>
            <a:xfrm>
              <a:off x="-409682" y="5458928"/>
              <a:ext cx="1256899" cy="69829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5B02995-98F4-4B46-9E47-EE4649E3170C}"/>
              </a:ext>
            </a:extLst>
          </p:cNvPr>
          <p:cNvSpPr/>
          <p:nvPr/>
        </p:nvSpPr>
        <p:spPr>
          <a:xfrm>
            <a:off x="892758" y="6317047"/>
            <a:ext cx="60154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A6A6A6"/>
                </a:solidFill>
              </a:rPr>
              <a:t>Source: https://www.census.gov/programs-surveys/acs/</a:t>
            </a:r>
            <a:endParaRPr 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D0D34-E732-42CF-9881-37297C8A37B8}"/>
              </a:ext>
            </a:extLst>
          </p:cNvPr>
          <p:cNvSpPr txBox="1"/>
          <p:nvPr/>
        </p:nvSpPr>
        <p:spPr>
          <a:xfrm>
            <a:off x="6250279" y="2200025"/>
            <a:ext cx="2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DRG RWD (2017)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D1273-A510-4D3E-A440-F4D6B68ADCA8}"/>
              </a:ext>
            </a:extLst>
          </p:cNvPr>
          <p:cNvSpPr txBox="1"/>
          <p:nvPr/>
        </p:nvSpPr>
        <p:spPr>
          <a:xfrm>
            <a:off x="892758" y="2213742"/>
            <a:ext cx="241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US Census (2017)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B02A1-4CD3-4943-8E81-F6F5B4324280}"/>
              </a:ext>
            </a:extLst>
          </p:cNvPr>
          <p:cNvGrpSpPr/>
          <p:nvPr/>
        </p:nvGrpSpPr>
        <p:grpSpPr>
          <a:xfrm>
            <a:off x="988010" y="2563229"/>
            <a:ext cx="4828032" cy="3767328"/>
            <a:chOff x="616535" y="2563229"/>
            <a:chExt cx="4828032" cy="37673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61A61C-6297-49DD-A064-BBEAE4810D67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3781" t="9305" r="24017" b="7193"/>
            <a:stretch/>
          </p:blipFill>
          <p:spPr>
            <a:xfrm>
              <a:off x="616535" y="2563229"/>
              <a:ext cx="4828032" cy="3767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D389E3-B8D2-425D-99C1-7385C2D8A41D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90049" t="4258" r="-20" b="87131"/>
            <a:stretch/>
          </p:blipFill>
          <p:spPr>
            <a:xfrm>
              <a:off x="698953" y="5420088"/>
              <a:ext cx="82296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0694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- 5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779884" cy="4561183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 startAt="5"/>
            </a:pPr>
            <a:r>
              <a:rPr lang="en-US" sz="1600" b="1" dirty="0">
                <a:solidFill>
                  <a:srgbClr val="7B1979"/>
                </a:solidFill>
              </a:rPr>
              <a:t>Age Bias </a:t>
            </a:r>
            <a:r>
              <a:rPr lang="en-US" sz="1600" dirty="0"/>
              <a:t>- What is going on here!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sz="1600" dirty="0"/>
              <a:t> 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 startAt="3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4BEF8-FD96-42B2-924D-36D462E36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6" r="8895" b="9655"/>
          <a:stretch/>
        </p:blipFill>
        <p:spPr>
          <a:xfrm>
            <a:off x="6476288" y="2569357"/>
            <a:ext cx="4619883" cy="3534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F2C9A-4C78-4E25-9E66-679E525F76E4}"/>
              </a:ext>
            </a:extLst>
          </p:cNvPr>
          <p:cNvSpPr txBox="1"/>
          <p:nvPr/>
        </p:nvSpPr>
        <p:spPr>
          <a:xfrm>
            <a:off x="6364579" y="2200025"/>
            <a:ext cx="2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DRG RWD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F104C-8929-4F18-8C11-792C81AECE9B}"/>
              </a:ext>
            </a:extLst>
          </p:cNvPr>
          <p:cNvSpPr txBox="1"/>
          <p:nvPr/>
        </p:nvSpPr>
        <p:spPr>
          <a:xfrm>
            <a:off x="1168983" y="2213742"/>
            <a:ext cx="241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US Census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0814-FBD2-4AB2-9528-BDFD367E2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3" r="5495" b="2917"/>
          <a:stretch/>
        </p:blipFill>
        <p:spPr>
          <a:xfrm>
            <a:off x="1293367" y="2583074"/>
            <a:ext cx="4579823" cy="3520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798A43-CA2A-45B5-8C5A-67EFCE6E6C3B}"/>
              </a:ext>
            </a:extLst>
          </p:cNvPr>
          <p:cNvSpPr/>
          <p:nvPr/>
        </p:nvSpPr>
        <p:spPr>
          <a:xfrm>
            <a:off x="1168983" y="6094707"/>
            <a:ext cx="60154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A6A6A6"/>
                </a:solidFill>
              </a:rPr>
              <a:t>Source: https://www.census.gov/programs-surveys/acs/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4129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- 6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779884" cy="4561183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 startAt="6"/>
            </a:pPr>
            <a:r>
              <a:rPr lang="en-US" sz="1600" b="1" dirty="0">
                <a:solidFill>
                  <a:srgbClr val="7B1979"/>
                </a:solidFill>
              </a:rPr>
              <a:t>Insurance Type Bias </a:t>
            </a:r>
            <a:r>
              <a:rPr lang="en-US" sz="1600" dirty="0"/>
              <a:t>– Why I rant about this! And why you should all do ..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sz="1600" dirty="0"/>
              <a:t> 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 startAt="3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96EC-FC53-4270-B14D-D5C1692A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12" y="2295525"/>
            <a:ext cx="2391455" cy="4405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50174-A3C0-4090-850F-2A62536E86EA}"/>
              </a:ext>
            </a:extLst>
          </p:cNvPr>
          <p:cNvSpPr txBox="1"/>
          <p:nvPr/>
        </p:nvSpPr>
        <p:spPr>
          <a:xfrm>
            <a:off x="6364579" y="2295525"/>
            <a:ext cx="2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DRG RWD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5728D-E9A6-4894-AE70-E8FC2E536E41}"/>
              </a:ext>
            </a:extLst>
          </p:cNvPr>
          <p:cNvSpPr txBox="1"/>
          <p:nvPr/>
        </p:nvSpPr>
        <p:spPr>
          <a:xfrm>
            <a:off x="1168983" y="2295525"/>
            <a:ext cx="286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US Insured Lives</a:t>
            </a:r>
          </a:p>
          <a:p>
            <a:r>
              <a:rPr lang="en-US" b="1" dirty="0">
                <a:solidFill>
                  <a:schemeClr val="tx2"/>
                </a:solidFill>
              </a:rPr>
              <a:t>(2017)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1F94-0803-4C9F-B13F-7FA45577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15099"/>
              </p:ext>
            </p:extLst>
          </p:nvPr>
        </p:nvGraphicFramePr>
        <p:xfrm>
          <a:off x="3289299" y="2295525"/>
          <a:ext cx="2094231" cy="2942432"/>
        </p:xfrm>
        <a:graphic>
          <a:graphicData uri="http://schemas.openxmlformats.org/drawingml/2006/table">
            <a:tbl>
              <a:tblPr/>
              <a:tblGrid>
                <a:gridCol w="1454151">
                  <a:extLst>
                    <a:ext uri="{9D8B030D-6E8A-4147-A177-3AD203B41FA5}">
                      <a16:colId xmlns:a16="http://schemas.microsoft.com/office/drawing/2014/main" val="39144598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18263015"/>
                    </a:ext>
                  </a:extLst>
                </a:gridCol>
              </a:tblGrid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Insurance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984337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Commercial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55543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Non-Group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515249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Medicaid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697192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Medicare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183232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Public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51067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Uninsured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796081"/>
                  </a:ext>
                </a:extLst>
              </a:tr>
              <a:tr h="367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98373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1113BD0-B139-4E40-9E50-58AD44CBF0A0}"/>
              </a:ext>
            </a:extLst>
          </p:cNvPr>
          <p:cNvSpPr/>
          <p:nvPr/>
        </p:nvSpPr>
        <p:spPr>
          <a:xfrm>
            <a:off x="2283409" y="5237957"/>
            <a:ext cx="3233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A6A6A6"/>
                </a:solidFill>
              </a:rPr>
              <a:t>Source: https://www.kff.org/other/state-indicator/total-population/?currentTimeframe=0&amp;sortModel=%7B%22colId%22:%22Location%22,%22sort%22:%22asc%22%7D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0625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4CB39-5446-4266-8111-C57D207CD146}"/>
              </a:ext>
            </a:extLst>
          </p:cNvPr>
          <p:cNvSpPr txBox="1"/>
          <p:nvPr/>
        </p:nvSpPr>
        <p:spPr>
          <a:xfrm>
            <a:off x="6448382" y="3756733"/>
            <a:ext cx="5681371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Use the latest ‘stable’ year of data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Build a ‘stabilized’ panel to include only facilities with continuous coverage and low volume variability/volatility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Stratified Sampling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B2A634-97BB-46A9-9C93-68F27380393E}"/>
              </a:ext>
            </a:extLst>
          </p:cNvPr>
          <p:cNvSpPr/>
          <p:nvPr/>
        </p:nvSpPr>
        <p:spPr>
          <a:xfrm>
            <a:off x="6186153" y="1258238"/>
            <a:ext cx="5943600" cy="1790026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063CA-65F7-49CE-A2BE-207CF4ED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D9BB2-FA99-4A85-AFDE-A2F22D46B2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7" y="609598"/>
            <a:ext cx="5220913" cy="5178460"/>
          </a:xfrm>
        </p:spPr>
        <p:txBody>
          <a:bodyPr/>
          <a:lstStyle/>
          <a:p>
            <a:r>
              <a:rPr lang="en-US" dirty="0"/>
              <a:t>Business rules applied to overcome these challenges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DD362E4-47F1-4392-8554-08F3423C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3906" y="1557768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DD362E4-47F1-4392-8554-08F3423C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06" y="1557768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9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0B3C1-BCF0-4307-80A5-CA4FCE49B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2CBA82-7E33-4955-8B44-19B9C163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2279650"/>
            <a:ext cx="11470028" cy="2298700"/>
          </a:xfrm>
        </p:spPr>
        <p:txBody>
          <a:bodyPr/>
          <a:lstStyle/>
          <a:p>
            <a:r>
              <a:rPr lang="en-US" dirty="0"/>
              <a:t>CASE STUDY: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is the prevalence of Schizophrenia in the US in 2017?</a:t>
            </a:r>
          </a:p>
        </p:txBody>
      </p:sp>
    </p:spTree>
    <p:extLst>
      <p:ext uri="{BB962C8B-B14F-4D97-AF65-F5344CB8AC3E}">
        <p14:creationId xmlns:p14="http://schemas.microsoft.com/office/powerpoint/2010/main" val="51078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CE0D5-C74D-4F19-98F2-219D4D895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B7508B-6889-4ABD-937C-5BE593E9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6" y="1006279"/>
            <a:ext cx="5767013" cy="2298700"/>
          </a:xfrm>
        </p:spPr>
        <p:txBody>
          <a:bodyPr/>
          <a:lstStyle/>
          <a:p>
            <a:r>
              <a:rPr lang="en-US" dirty="0"/>
              <a:t>CALCULATION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2CDE44-72C5-4ED2-B898-EA66DCA4B6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1C26C4-CACF-4F8D-9952-7ADAB53B06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Prepare Non-stabilized Denominator Table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D13A2-758C-4B9F-8A85-E774564E92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300631-DF34-40B9-857C-6F7D3A28F6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Prepare Non-stabilized Numerator Table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3CFCA9-D22F-4A64-8E6A-F22B43386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FB2F5-AB9C-44AC-B685-3501C344A5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Prepare Stabilized Denominator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FC1F9C3-163D-458C-806A-B343F03696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F144C0-140F-4A10-BF69-72548AD439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Prepare Stabilized Numerator Table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481472-7B49-4810-A276-1AA1B5EE8F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06FFF9-D65A-4050-AF41-1DFA8F72CEB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Calculate Prevalence Rate for Each Strata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4602A9F-BD21-4F5A-8355-099D01F1B3E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DECE03-BBCA-4F4C-9A5A-0B1F2C1225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Apply US Census Data to Calculate National Prevalence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881D79-CC04-42D3-9A92-141207B8B1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0FAD2F-F777-4D49-8AC9-2E55D840203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QC the Results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6B238B-FC1A-42AE-B551-96591E7A56DE}"/>
              </a:ext>
            </a:extLst>
          </p:cNvPr>
          <p:cNvSpPr/>
          <p:nvPr/>
        </p:nvSpPr>
        <p:spPr>
          <a:xfrm>
            <a:off x="602666" y="4158207"/>
            <a:ext cx="5943600" cy="1790026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D013D-A178-4663-8D91-EB0C40C3EC19}"/>
              </a:ext>
            </a:extLst>
          </p:cNvPr>
          <p:cNvSpPr txBox="1"/>
          <p:nvPr/>
        </p:nvSpPr>
        <p:spPr>
          <a:xfrm>
            <a:off x="602666" y="377675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D988532-0A9D-4EA2-80AF-D500F6803A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666" y="4457737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D988532-0A9D-4EA2-80AF-D500F680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66" y="4457737"/>
                <a:ext cx="6005847" cy="1790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35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1: Prepare Non-stabilized Denominator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74432"/>
              </p:ext>
            </p:extLst>
          </p:nvPr>
        </p:nvGraphicFramePr>
        <p:xfrm>
          <a:off x="561975" y="3933190"/>
          <a:ext cx="110108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 Grab all 2017 claims (regardless of </a:t>
                      </a:r>
                      <a:r>
                        <a:rPr lang="en-US" sz="1400" dirty="0" err="1">
                          <a:solidFill>
                            <a:schemeClr val="accent2"/>
                          </a:solidFill>
                        </a:rPr>
                        <a:t>Dx</a:t>
                      </a: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)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Check the number of claims and patients in 2017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>
                          <a:solidFill>
                            <a:schemeClr val="accent2"/>
                          </a:solidFill>
                        </a:rPr>
                        <a:t>-- 1,310,834,495 claims / 161,842,370 patients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 Append facility label and </a:t>
                      </a:r>
                      <a:r>
                        <a:rPr lang="en-US" sz="1400" dirty="0" err="1">
                          <a:solidFill>
                            <a:schemeClr val="accent2"/>
                          </a:solidFill>
                        </a:rPr>
                        <a:t>healthbase_id</a:t>
                      </a: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 to each claim*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How many claims have valid </a:t>
                      </a:r>
                      <a:r>
                        <a:rPr lang="en-US" sz="1400" dirty="0" err="1">
                          <a:solidFill>
                            <a:schemeClr val="accent2"/>
                          </a:solidFill>
                        </a:rPr>
                        <a:t>healthbase_id</a:t>
                      </a: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? </a:t>
                      </a:r>
                    </a:p>
                    <a:p>
                      <a:pPr algn="r"/>
                      <a:r>
                        <a:rPr lang="en-US" sz="1100" i="1" dirty="0">
                          <a:solidFill>
                            <a:schemeClr val="accent2"/>
                          </a:solidFill>
                        </a:rPr>
                        <a:t>-- 1,306,706,521 claims (99.69%)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273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3. Append patient age, gender, zip3 and state to each claim**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How many claims and patients do we have after the processing/cleaning? </a:t>
                      </a:r>
                    </a:p>
                    <a:p>
                      <a:pPr algn="r"/>
                      <a:r>
                        <a:rPr lang="en-US" sz="1100" i="1" dirty="0">
                          <a:solidFill>
                            <a:schemeClr val="accent2"/>
                          </a:solidFill>
                        </a:rPr>
                        <a:t>-- 1,279,570,417 claims (97.61%) / 160,559,978 patients (99.21%)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6729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2A48F45-7BB2-48D5-A006-7B48E5A7B8DC}"/>
              </a:ext>
            </a:extLst>
          </p:cNvPr>
          <p:cNvSpPr/>
          <p:nvPr/>
        </p:nvSpPr>
        <p:spPr>
          <a:xfrm>
            <a:off x="4419086" y="2905125"/>
            <a:ext cx="1645920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5596441" y="3138785"/>
            <a:ext cx="712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98170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2: Prepare Non-stabilized Numerator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50247"/>
              </p:ext>
            </p:extLst>
          </p:nvPr>
        </p:nvGraphicFramePr>
        <p:xfrm>
          <a:off x="561975" y="3933190"/>
          <a:ext cx="11010899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 Get a list of Schizophrenia diagnosis code (ICD9 &amp; ICD10)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Confirm the list of code with internal TA experts, Google etc.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 Join with the denominator table to get Schizophrenia claims in 2017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How many claims and patients do we have? Does that make sense? </a:t>
                      </a:r>
                    </a:p>
                    <a:p>
                      <a:pPr algn="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-- 4,131,099 claims / 545,775 patients (~ 0.34% of total patients)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273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2A48F45-7BB2-48D5-A006-7B48E5A7B8DC}"/>
              </a:ext>
            </a:extLst>
          </p:cNvPr>
          <p:cNvSpPr/>
          <p:nvPr/>
        </p:nvSpPr>
        <p:spPr>
          <a:xfrm>
            <a:off x="4228586" y="2657475"/>
            <a:ext cx="2011680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5710741" y="2376011"/>
            <a:ext cx="712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732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3A: Prepare Stabilized Denominator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47187"/>
              </p:ext>
            </p:extLst>
          </p:nvPr>
        </p:nvGraphicFramePr>
        <p:xfrm>
          <a:off x="561975" y="3933190"/>
          <a:ext cx="11010899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 To ensure 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continuous coverage</a:t>
                      </a: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, subset the non-stabilized denominator table to include only facilities with &gt;10 months of data in the year were excluded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accent2"/>
                          </a:solidFill>
                        </a:rPr>
                        <a:t>How many facilities in the non-stabilized vs stabilized panel?</a:t>
                      </a:r>
                    </a:p>
                    <a:p>
                      <a:pPr lvl="1" algn="r"/>
                      <a:r>
                        <a:rPr lang="en-US" sz="1100" i="1" dirty="0">
                          <a:solidFill>
                            <a:schemeClr val="accent2"/>
                          </a:solidFill>
                        </a:rPr>
                        <a:t>-- Total # of facilities: 965,715 / # of facilities left: 454,103 (47.02%)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 To ensure 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low volume variability/volatility</a:t>
                      </a: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, calculate the CV of claims by month for each facility and exclude facilities with high variability. In this example, only facilities with CV &lt; 0.6 were kept.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accent2"/>
                          </a:solidFill>
                        </a:rPr>
                        <a:t>How many facilities left in the stabilized panel? Compare the # of claims/patients/facilities in the stabilized vs non-stabilized denominator.</a:t>
                      </a:r>
                    </a:p>
                    <a:p>
                      <a:pPr algn="l"/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  <a:p>
                      <a:pPr algn="l"/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  <a:p>
                      <a:pPr algn="l"/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  <a:p>
                      <a:pPr algn="l"/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273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2A48F45-7BB2-48D5-A006-7B48E5A7B8DC}"/>
              </a:ext>
            </a:extLst>
          </p:cNvPr>
          <p:cNvSpPr/>
          <p:nvPr/>
        </p:nvSpPr>
        <p:spPr>
          <a:xfrm>
            <a:off x="3399911" y="2905125"/>
            <a:ext cx="2651760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2551153" y="2905124"/>
            <a:ext cx="823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3A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3DF4DA-AE36-424C-B41F-F0A87427F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00" t="13844"/>
          <a:stretch/>
        </p:blipFill>
        <p:spPr>
          <a:xfrm>
            <a:off x="5781674" y="5657038"/>
            <a:ext cx="5524501" cy="5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3B: Prepare Stabilized Numerator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08758"/>
              </p:ext>
            </p:extLst>
          </p:nvPr>
        </p:nvGraphicFramePr>
        <p:xfrm>
          <a:off x="561975" y="3933190"/>
          <a:ext cx="11010899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 From the non-stabilized numerator table, subset and include only facilities appeared in the stabilized denominator table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accent2"/>
                          </a:solidFill>
                        </a:rPr>
                        <a:t>Compare the # of claims/patients/facilities in the stabilized vs non-stabilized numerator.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2487898" y="2518975"/>
            <a:ext cx="823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3B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DC540-2716-4653-A502-4A3615B9BE62}"/>
              </a:ext>
            </a:extLst>
          </p:cNvPr>
          <p:cNvSpPr/>
          <p:nvPr/>
        </p:nvSpPr>
        <p:spPr>
          <a:xfrm>
            <a:off x="3285611" y="2657475"/>
            <a:ext cx="2926080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8FF5CE-4F3D-487C-A72C-DC5B206E5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44" t="25979"/>
          <a:stretch/>
        </p:blipFill>
        <p:spPr>
          <a:xfrm>
            <a:off x="5721350" y="4919762"/>
            <a:ext cx="5710623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9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07B8F-D710-4CF2-AA4C-D65FE8A6C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4D5A7E-E7D2-40DD-BF34-C8887193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9755C9-065D-47F4-BA97-7B789D4DBE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DE35105-CB66-4998-BF07-AE28E6CFFE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WHAT IS PREVALENCE VS INCIDENCE?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EC5EC5-DE49-4988-A293-9159E5819C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4AD748A-8CDD-4EE9-8BEB-E9ADE262F9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WHY DO WE CARE? WHAT ARE THE USE CASES?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9D92EB8-DC3A-4269-A0D0-FC54ACFEC5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D48E0AD-4844-453F-932D-88B66D9D82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HOW TO EXTRAPOLATE NATIONAL PREVALENCE FROM RWD?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EC385A3-189A-4EAB-92FA-243BC5F14A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FD41C0A-FCA6-405C-90B5-DA60B90D9D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098007E-9997-4F22-BE2D-C3A1FC5B72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72745A3-3618-4090-ACB0-F114348E3D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80818" y="3515218"/>
            <a:ext cx="4564037" cy="551545"/>
          </a:xfrm>
        </p:spPr>
        <p:txBody>
          <a:bodyPr/>
          <a:lstStyle/>
          <a:p>
            <a:r>
              <a:rPr lang="en-US" dirty="0"/>
              <a:t>BUSINESS RULES TO OVERCOME CHALLENGES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88F3931-042C-4F94-88F0-3BEC6A6343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EF40D9E-01D9-4E2C-960E-5368FC3798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CASE STUDY WALKTHROUGH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395317-7A1D-4929-AE6D-AFC38D8D23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46A34E8-4089-47F8-B36F-090BD3DC7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EXERCISE TIME!</a:t>
            </a:r>
          </a:p>
        </p:txBody>
      </p:sp>
    </p:spTree>
    <p:extLst>
      <p:ext uri="{BB962C8B-B14F-4D97-AF65-F5344CB8AC3E}">
        <p14:creationId xmlns:p14="http://schemas.microsoft.com/office/powerpoint/2010/main" val="399311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4: Calculate Prevalence Rate for Each Strata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3242"/>
              </p:ext>
            </p:extLst>
          </p:nvPr>
        </p:nvGraphicFramePr>
        <p:xfrm>
          <a:off x="561975" y="3933190"/>
          <a:ext cx="11010899" cy="207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Decide what strata to use for the calculation of prevalence rate. Strata used in this case: 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Age Group: 0 – 19 / 20 – 44 / 45 – 64 / 65+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Gender: Male / Female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Region (Two Levels): zip3 and state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Check key demographics for the disease such as age, gender, region etc.  </a:t>
                      </a: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Calculate the prevalence rate for each strata (for both stabilized and non-stabilized sets)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Plot the prevalence rate and see if there’s any outlier/crazy numbers. Any strata with NULL prevalence rate? </a:t>
                      </a: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3445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2573108" y="2532875"/>
            <a:ext cx="712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DC540-2716-4653-A502-4A3615B9BE62}"/>
              </a:ext>
            </a:extLst>
          </p:cNvPr>
          <p:cNvSpPr/>
          <p:nvPr/>
        </p:nvSpPr>
        <p:spPr>
          <a:xfrm>
            <a:off x="3285611" y="2657475"/>
            <a:ext cx="292608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4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BF6C7-68F1-46DF-AF3A-006BDDBC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71FAE9A-69B7-4C6A-8200-357753B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5: Apply US Census Data to Calculate National Prevalence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FB8C12-8A03-4309-A2F8-28BC57215FD1}"/>
              </a:ext>
            </a:extLst>
          </p:cNvPr>
          <p:cNvSpPr/>
          <p:nvPr/>
        </p:nvSpPr>
        <p:spPr>
          <a:xfrm>
            <a:off x="3200401" y="1928978"/>
            <a:ext cx="5943600" cy="1490497"/>
          </a:xfrm>
          <a:prstGeom prst="roundRect">
            <a:avLst>
              <a:gd name="adj" fmla="val 11802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F81D-34B8-476C-A868-7FB4F9CECB02}"/>
              </a:ext>
            </a:extLst>
          </p:cNvPr>
          <p:cNvSpPr txBox="1"/>
          <p:nvPr/>
        </p:nvSpPr>
        <p:spPr>
          <a:xfrm>
            <a:off x="3200401" y="1547527"/>
            <a:ext cx="31085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Stabilized Prevalence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𝑝𝑟𝑒𝑣𝑎𝑙𝑒𝑛𝑡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𝑆𝑡𝑎𝑏𝑖𝑙𝑖𝑧𝑒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𝑅𝑊𝐷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𝑐𝑒𝑛𝑠𝑢𝑠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4E0C16C5-67BA-4D14-A826-19DB3FC7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99" y="2123733"/>
                <a:ext cx="6005847" cy="179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5C5B0A-5018-47F3-90D0-24B902F19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7417"/>
              </p:ext>
            </p:extLst>
          </p:nvPr>
        </p:nvGraphicFramePr>
        <p:xfrm>
          <a:off x="561975" y="3933190"/>
          <a:ext cx="11010899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>
                  <a:extLst>
                    <a:ext uri="{9D8B030D-6E8A-4147-A177-3AD203B41FA5}">
                      <a16:colId xmlns:a16="http://schemas.microsoft.com/office/drawing/2014/main" val="3072244060"/>
                    </a:ext>
                  </a:extLst>
                </a:gridCol>
                <a:gridCol w="6010274">
                  <a:extLst>
                    <a:ext uri="{9D8B030D-6E8A-4147-A177-3AD203B41FA5}">
                      <a16:colId xmlns:a16="http://schemas.microsoft.com/office/drawing/2014/main" val="411772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WALK THROUGH OF THE STEP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0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Apply the prevalence rate to US census table for each strata (for both stabilized and non-stabilized sets) to calculate the number of prevalent cases in each strata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Check if there’s any strata with weird number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7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Aggerate the total number of prevalent cases in the US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344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Calculate national prevalence rate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accent2"/>
                          </a:solidFill>
                        </a:rPr>
                        <a:t>See next slide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07257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398B5F4-760D-425E-8CCB-DD2EFEBB1A75}"/>
              </a:ext>
            </a:extLst>
          </p:cNvPr>
          <p:cNvSpPr/>
          <p:nvPr/>
        </p:nvSpPr>
        <p:spPr>
          <a:xfrm>
            <a:off x="2573108" y="2532875"/>
            <a:ext cx="712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STEP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DC540-2716-4653-A502-4A3615B9BE62}"/>
              </a:ext>
            </a:extLst>
          </p:cNvPr>
          <p:cNvSpPr/>
          <p:nvPr/>
        </p:nvSpPr>
        <p:spPr>
          <a:xfrm>
            <a:off x="3266561" y="2657475"/>
            <a:ext cx="585839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8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47FAA-5D77-41DB-AF02-FFDA6DBF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F54F-BAEA-476B-876D-DC0EA2E06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929115" cy="4561183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tx2"/>
                </a:solidFill>
              </a:rPr>
              <a:t>QC: Check the difference between national stabilized vs non-stabilized results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tx2"/>
                </a:solidFill>
              </a:rPr>
              <a:t>QC: Compare the results to internal and external sources, are they aligned?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E8C35-61E5-4B4C-A24B-1FD6E659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773746"/>
            <a:ext cx="11428037" cy="934029"/>
          </a:xfrm>
        </p:spPr>
        <p:txBody>
          <a:bodyPr/>
          <a:lstStyle/>
          <a:p>
            <a:r>
              <a:rPr lang="en-US" b="1" dirty="0"/>
              <a:t>STEP 6: QC the Results - 1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7F5410-A176-43E5-8D7F-6AC817E5C8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8687" y="2555874"/>
          <a:ext cx="11319104" cy="2650709"/>
        </p:xfrm>
        <a:graphic>
          <a:graphicData uri="http://schemas.openxmlformats.org/drawingml/2006/table">
            <a:tbl>
              <a:tblPr/>
              <a:tblGrid>
                <a:gridCol w="1466245">
                  <a:extLst>
                    <a:ext uri="{9D8B030D-6E8A-4147-A177-3AD203B41FA5}">
                      <a16:colId xmlns:a16="http://schemas.microsoft.com/office/drawing/2014/main" val="1408799818"/>
                    </a:ext>
                  </a:extLst>
                </a:gridCol>
                <a:gridCol w="4839355">
                  <a:extLst>
                    <a:ext uri="{9D8B030D-6E8A-4147-A177-3AD203B41FA5}">
                      <a16:colId xmlns:a16="http://schemas.microsoft.com/office/drawing/2014/main" val="2918170692"/>
                    </a:ext>
                  </a:extLst>
                </a:gridCol>
                <a:gridCol w="1506828">
                  <a:extLst>
                    <a:ext uri="{9D8B030D-6E8A-4147-A177-3AD203B41FA5}">
                      <a16:colId xmlns:a16="http://schemas.microsoft.com/office/drawing/2014/main" val="2345461381"/>
                    </a:ext>
                  </a:extLst>
                </a:gridCol>
                <a:gridCol w="1416677">
                  <a:extLst>
                    <a:ext uri="{9D8B030D-6E8A-4147-A177-3AD203B41FA5}">
                      <a16:colId xmlns:a16="http://schemas.microsoft.com/office/drawing/2014/main" val="3311980180"/>
                    </a:ext>
                  </a:extLst>
                </a:gridCol>
                <a:gridCol w="103031">
                  <a:extLst>
                    <a:ext uri="{9D8B030D-6E8A-4147-A177-3AD203B41FA5}">
                      <a16:colId xmlns:a16="http://schemas.microsoft.com/office/drawing/2014/main" val="1303580700"/>
                    </a:ext>
                  </a:extLst>
                </a:gridCol>
                <a:gridCol w="1986968">
                  <a:extLst>
                    <a:ext uri="{9D8B030D-6E8A-4147-A177-3AD203B41FA5}">
                      <a16:colId xmlns:a16="http://schemas.microsoft.com/office/drawing/2014/main" val="10273129"/>
                    </a:ext>
                  </a:extLst>
                </a:gridCol>
              </a:tblGrid>
              <a:tr h="3296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NATIONAL SCHIZOPHRENIA PREVALENCE </a:t>
                      </a:r>
                      <a:r>
                        <a:rPr lang="fr-FR" sz="1100" b="1" i="0" u="none" strike="noStrike" cap="all" baseline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Extrapolation</a:t>
                      </a:r>
                      <a:r>
                        <a:rPr lang="fr-F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 EXERCISE (2017)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512506"/>
                  </a:ext>
                </a:extLst>
              </a:tr>
              <a:tr h="329659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2017 Census Insured Lives Used in the Projection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297,640,600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Insured Population (Any Health Plan) in the US in 2017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9538974"/>
                  </a:ext>
                </a:extLst>
              </a:tr>
              <a:tr h="3296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Prevalent Cases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Extrapolated (Non-stabilized)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1,185,232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30442"/>
                  </a:ext>
                </a:extLst>
              </a:tr>
              <a:tr h="329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Extrapolated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(Stabilized)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1,179,821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05269"/>
                  </a:ext>
                </a:extLst>
              </a:tr>
              <a:tr h="329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Internal Source (Diagnosed drug-treated prevalent cases in the US in 2017)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A6A6A6"/>
                          </a:solidFill>
                          <a:effectLst/>
                          <a:latin typeface="+mj-lt"/>
                        </a:rPr>
                        <a:t>Source: DRG Insights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1,390,000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A6A6A6"/>
                          </a:solidFill>
                          <a:effectLst/>
                          <a:latin typeface="+mj-lt"/>
                        </a:rPr>
                        <a:t>Source: United States Census Bureau**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5450781"/>
                  </a:ext>
                </a:extLst>
              </a:tr>
              <a:tr h="329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External Source (Prevalence rate range between 0.25% and 0.64%)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A6A6A6"/>
                          </a:solidFill>
                          <a:effectLst/>
                          <a:latin typeface="+mj-lt"/>
                        </a:rPr>
                        <a:t>Source: NIMH*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812,500 - 2,080,000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2,946,130,000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428352"/>
                  </a:ext>
                </a:extLst>
              </a:tr>
              <a:tr h="3296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Prevalence Rate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National Aggregated (Non-stabilized)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0.40%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639153"/>
                  </a:ext>
                </a:extLst>
              </a:tr>
              <a:tr h="329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National Aggregated (Stabilized)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0.40%</a:t>
                      </a: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816" marR="7816" marT="7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0961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3895E27-1F1A-49BE-B351-3B5CF1116E43}"/>
              </a:ext>
            </a:extLst>
          </p:cNvPr>
          <p:cNvSpPr/>
          <p:nvPr/>
        </p:nvSpPr>
        <p:spPr>
          <a:xfrm>
            <a:off x="5162550" y="6364715"/>
            <a:ext cx="756285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>
                <a:solidFill>
                  <a:srgbClr val="A6A6A6"/>
                </a:solidFill>
              </a:rPr>
              <a:t>*National Institute of Mental Health: https://www.nimh.nih.gov/health/statistics/schizophrenia.shtml</a:t>
            </a:r>
          </a:p>
          <a:p>
            <a:r>
              <a:rPr lang="en-US" sz="1000" i="1">
                <a:solidFill>
                  <a:srgbClr val="A6A6A6"/>
                </a:solidFill>
              </a:rPr>
              <a:t>**United States Census Bureau: https://www.census.gov/content/dam/Census/library/publications/2018/demo/p60-264.pdf</a:t>
            </a:r>
            <a:endParaRPr lang="en-US" sz="1000" i="1"/>
          </a:p>
        </p:txBody>
      </p:sp>
    </p:spTree>
    <p:extLst>
      <p:ext uri="{BB962C8B-B14F-4D97-AF65-F5344CB8AC3E}">
        <p14:creationId xmlns:p14="http://schemas.microsoft.com/office/powerpoint/2010/main" val="266932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47FAA-5D77-41DB-AF02-FFDA6DBF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F54F-BAEA-476B-876D-DC0EA2E06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929115" cy="4561183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tx2"/>
                </a:solidFill>
              </a:rPr>
              <a:t>QC: Check stabilized vs non-stabilized prevalence at strata level (age/gender)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E8C35-61E5-4B4C-A24B-1FD6E659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773746"/>
            <a:ext cx="11428037" cy="934029"/>
          </a:xfrm>
        </p:spPr>
        <p:txBody>
          <a:bodyPr/>
          <a:lstStyle/>
          <a:p>
            <a:r>
              <a:rPr lang="en-US" b="1" dirty="0"/>
              <a:t>STEP 6: QC the Results - 2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95E27-1F1A-49BE-B351-3B5CF1116E43}"/>
              </a:ext>
            </a:extLst>
          </p:cNvPr>
          <p:cNvSpPr/>
          <p:nvPr/>
        </p:nvSpPr>
        <p:spPr>
          <a:xfrm>
            <a:off x="6489124" y="6382941"/>
            <a:ext cx="35329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rgbClr val="A6A6A6"/>
                </a:solidFill>
              </a:rPr>
              <a:t>Source: http://www.schizophrenia.com/szfacts.htm#</a:t>
            </a:r>
            <a:endParaRPr lang="en-US" sz="1000" i="1" dirty="0"/>
          </a:p>
        </p:txBody>
      </p:sp>
      <p:pic>
        <p:nvPicPr>
          <p:cNvPr id="1026" name="Picture 2" descr="http://www.schizophrenia.com/photos/schiz.age.impact.3-1_e.gif">
            <a:extLst>
              <a:ext uri="{FF2B5EF4-FFF2-40B4-BE49-F238E27FC236}">
                <a16:creationId xmlns:a16="http://schemas.microsoft.com/office/drawing/2014/main" id="{983B6935-3B6E-4B96-8327-5213D438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9" y="2735346"/>
            <a:ext cx="4861213" cy="36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5CA22-2F93-4F36-9E6B-233EA50BDA2B}"/>
              </a:ext>
            </a:extLst>
          </p:cNvPr>
          <p:cNvSpPr txBox="1"/>
          <p:nvPr/>
        </p:nvSpPr>
        <p:spPr>
          <a:xfrm>
            <a:off x="768222" y="2321348"/>
            <a:ext cx="494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Extrapolated Prevalence by Age/Gender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55EB88-9EAD-42F9-A7D9-969CE0B2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1" r="10245" b="7291"/>
          <a:stretch/>
        </p:blipFill>
        <p:spPr>
          <a:xfrm>
            <a:off x="866516" y="2735346"/>
            <a:ext cx="5094683" cy="3540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314C10-D1D4-4DC7-BB55-205BA7126D75}"/>
              </a:ext>
            </a:extLst>
          </p:cNvPr>
          <p:cNvSpPr txBox="1"/>
          <p:nvPr/>
        </p:nvSpPr>
        <p:spPr>
          <a:xfrm>
            <a:off x="6489124" y="2321348"/>
            <a:ext cx="494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Hospital Data from Canada (1999/2000)</a:t>
            </a:r>
          </a:p>
        </p:txBody>
      </p:sp>
    </p:spTree>
    <p:extLst>
      <p:ext uri="{BB962C8B-B14F-4D97-AF65-F5344CB8AC3E}">
        <p14:creationId xmlns:p14="http://schemas.microsoft.com/office/powerpoint/2010/main" val="360196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47FAA-5D77-41DB-AF02-FFDA6DBF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F54F-BAEA-476B-876D-DC0EA2E06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929115" cy="4561183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tx2"/>
                </a:solidFill>
              </a:rPr>
              <a:t>QC: Check stabilized vs non-stabilized prevalence at strata level (state)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E8C35-61E5-4B4C-A24B-1FD6E659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773746"/>
            <a:ext cx="11428037" cy="934029"/>
          </a:xfrm>
        </p:spPr>
        <p:txBody>
          <a:bodyPr/>
          <a:lstStyle/>
          <a:p>
            <a:r>
              <a:rPr lang="en-US" b="1" dirty="0"/>
              <a:t>STEP 6: QC the Results - 3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5CA22-2F93-4F36-9E6B-233EA50BDA2B}"/>
              </a:ext>
            </a:extLst>
          </p:cNvPr>
          <p:cNvSpPr txBox="1"/>
          <p:nvPr/>
        </p:nvSpPr>
        <p:spPr>
          <a:xfrm>
            <a:off x="468687" y="2321348"/>
            <a:ext cx="494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Extrapolated Prevalence by State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8F98EE-5B9D-4E1E-AC85-55727D822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30091"/>
              </p:ext>
            </p:extLst>
          </p:nvPr>
        </p:nvGraphicFramePr>
        <p:xfrm>
          <a:off x="518160" y="2690680"/>
          <a:ext cx="11155680" cy="3776994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231724632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183199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24830296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5913556"/>
                    </a:ext>
                  </a:extLst>
                </a:gridCol>
                <a:gridCol w="91440">
                  <a:extLst>
                    <a:ext uri="{9D8B030D-6E8A-4147-A177-3AD203B41FA5}">
                      <a16:colId xmlns:a16="http://schemas.microsoft.com/office/drawing/2014/main" val="1803926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0828810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752975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614092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34179864"/>
                    </a:ext>
                  </a:extLst>
                </a:gridCol>
                <a:gridCol w="91440">
                  <a:extLst>
                    <a:ext uri="{9D8B030D-6E8A-4147-A177-3AD203B41FA5}">
                      <a16:colId xmlns:a16="http://schemas.microsoft.com/office/drawing/2014/main" val="3160425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3154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77308412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3330416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46035184"/>
                    </a:ext>
                  </a:extLst>
                </a:gridCol>
              </a:tblGrid>
              <a:tr h="178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STATE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(NON 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DELTA 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(%)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STATE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(NON 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DELTA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(%)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STATE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(NON 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PREVALENCE (STABILIZED)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DELTA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(%)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74994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AK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KY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13606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13219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93852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93170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268723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17033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17120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23928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23933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OH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41763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41037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04852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8866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8475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27766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27223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OK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7653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7065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42124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27586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27815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17899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17299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12602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12262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64184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242176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244171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3904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3882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49878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49352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11209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14392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14624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32510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32058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336278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CT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13956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MN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26558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26815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13292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13317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24827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DC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3186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17707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17814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1724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-35%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289872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3237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8579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20566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0677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77329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75832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3053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3106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TX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75900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75583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5771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33986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34337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NC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28506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28631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UT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4759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4402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16528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6716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6428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ND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23667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53203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13967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13702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3589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3537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VT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2437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4168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4083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2614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24092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25741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697887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IL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49670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49982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NJ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18699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18322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14215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14231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762295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20875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20486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NM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9300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9268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WV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3905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795489"/>
                  </a:ext>
                </a:extLst>
              </a:tr>
              <a:tr h="127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KS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5973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6067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NV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8360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8228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WY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651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649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6633" marR="6633" marT="66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05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693966-0C0A-4E9A-90B3-36B3120B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147804-340E-4F55-BACE-4279FD985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212" y="2655262"/>
            <a:ext cx="3097951" cy="350690"/>
          </a:xfrm>
          <a:noFill/>
        </p:spPr>
        <p:txBody>
          <a:bodyPr/>
          <a:lstStyle/>
          <a:p>
            <a:pPr algn="l"/>
            <a:r>
              <a:rPr lang="en-US" dirty="0"/>
              <a:t>Tables to use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6C87F24-627E-42F5-B72D-92857A54B13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924" y="2724150"/>
            <a:ext cx="5217141" cy="36323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prevalence rate of the following diseases in the US in 2017?</a:t>
            </a:r>
          </a:p>
          <a:p>
            <a:pPr>
              <a:buClr>
                <a:schemeClr val="accent2"/>
              </a:buClr>
            </a:pPr>
            <a:r>
              <a:rPr lang="en-US" dirty="0"/>
              <a:t>Chronic Obstructive Pulmonary Disease (COPD)</a:t>
            </a:r>
          </a:p>
          <a:p>
            <a:pPr>
              <a:buClr>
                <a:schemeClr val="accent2"/>
              </a:buClr>
            </a:pPr>
            <a:r>
              <a:rPr lang="en-US" dirty="0"/>
              <a:t>Crohn’s Disease (CD)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C7EA7-5FE6-4C80-B493-C703212E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TIME!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A896A1-7D4C-4987-A107-3AF16A7A2BB9}"/>
              </a:ext>
            </a:extLst>
          </p:cNvPr>
          <p:cNvSpPr txBox="1">
            <a:spLocks/>
          </p:cNvSpPr>
          <p:nvPr/>
        </p:nvSpPr>
        <p:spPr>
          <a:xfrm>
            <a:off x="382962" y="2112337"/>
            <a:ext cx="5932113" cy="35069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Question to answer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FCB702A-58FC-446A-8D99-942077EE1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11809"/>
              </p:ext>
            </p:extLst>
          </p:nvPr>
        </p:nvGraphicFramePr>
        <p:xfrm>
          <a:off x="6085204" y="3214297"/>
          <a:ext cx="5826083" cy="3188970"/>
        </p:xfrm>
        <a:graphic>
          <a:graphicData uri="http://schemas.openxmlformats.org/drawingml/2006/table">
            <a:tbl>
              <a:tblPr/>
              <a:tblGrid>
                <a:gridCol w="5826083">
                  <a:extLst>
                    <a:ext uri="{9D8B030D-6E8A-4147-A177-3AD203B41FA5}">
                      <a16:colId xmlns:a16="http://schemas.microsoft.com/office/drawing/2014/main" val="38355348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>
                        <a:buClr>
                          <a:schemeClr val="accent2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Non-stabilized Denominator Table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0546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sandbox_analytics.sandbox</a:t>
                      </a:r>
                      <a:r>
                        <a:rPr lang="en-US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. PREVALENCE_EXCERCISE_PREVALENCE_DENOMINATOR_FINAL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029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637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>
                        <a:buClr>
                          <a:schemeClr val="accent2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COPD and CD Diagnosis Code Table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9886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sandbox.PREVALENCE_EXCERCISE_COPD_CD_Market_Def</a:t>
                      </a:r>
                      <a:endParaRPr lang="en-US" sz="1400" b="0" i="0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609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1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>
                        <a:buClr>
                          <a:schemeClr val="accent2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US Census Insured Lives Table (# of insured lives)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94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1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To be provided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06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99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693966-0C0A-4E9A-90B3-36B3120B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147804-340E-4F55-BACE-4279FD985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212" y="2655262"/>
            <a:ext cx="4926545" cy="350690"/>
          </a:xfrm>
          <a:noFill/>
        </p:spPr>
        <p:txBody>
          <a:bodyPr/>
          <a:lstStyle/>
          <a:p>
            <a:pPr algn="l"/>
            <a:r>
              <a:rPr lang="en-US" dirty="0"/>
              <a:t>Teams &amp; Instructors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6C87F24-627E-42F5-B72D-92857A54B13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924" y="2771775"/>
            <a:ext cx="5217141" cy="358472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The following deliverables are expected by the next training session:</a:t>
            </a:r>
          </a:p>
          <a:p>
            <a:pPr lvl="1">
              <a:buClr>
                <a:schemeClr val="accent2"/>
              </a:buClr>
            </a:pPr>
            <a:r>
              <a:rPr lang="en-US" sz="1400" dirty="0"/>
              <a:t>An analytics plan that includes the disease background, epidemiology stats, analysis plan and  business rules applied etc.</a:t>
            </a:r>
          </a:p>
          <a:p>
            <a:pPr lvl="1">
              <a:buClr>
                <a:schemeClr val="accent2"/>
              </a:buClr>
            </a:pPr>
            <a:r>
              <a:rPr lang="en-US" sz="1400" dirty="0"/>
              <a:t>A </a:t>
            </a:r>
            <a:r>
              <a:rPr lang="en-US" sz="1400" dirty="0" err="1"/>
              <a:t>jupyter</a:t>
            </a:r>
            <a:r>
              <a:rPr lang="en-US" sz="1400" dirty="0"/>
              <a:t> notebook with the codes</a:t>
            </a:r>
          </a:p>
          <a:p>
            <a:pPr lvl="1">
              <a:buClr>
                <a:schemeClr val="accent2"/>
              </a:buClr>
            </a:pPr>
            <a:r>
              <a:rPr lang="en-US" sz="1400" dirty="0"/>
              <a:t>A short presentation that walks through the results, key QC steps and logics etc.</a:t>
            </a:r>
          </a:p>
          <a:p>
            <a:pPr lvl="1">
              <a:buClr>
                <a:schemeClr val="accent2"/>
              </a:buClr>
            </a:pPr>
            <a:endParaRPr lang="en-US" sz="1400" dirty="0"/>
          </a:p>
          <a:p>
            <a:pPr>
              <a:buClr>
                <a:schemeClr val="accent2"/>
              </a:buClr>
            </a:pPr>
            <a:r>
              <a:rPr lang="en-US" dirty="0"/>
              <a:t>During the exercise, each team member would be evaluated based on the following three criteria:</a:t>
            </a:r>
            <a:endParaRPr lang="en-US" sz="1400" dirty="0"/>
          </a:p>
          <a:p>
            <a:pPr lvl="1">
              <a:buClr>
                <a:schemeClr val="accent2"/>
              </a:buClr>
            </a:pPr>
            <a:r>
              <a:rPr lang="en-US" sz="1400" dirty="0"/>
              <a:t>How they interact with each other</a:t>
            </a:r>
          </a:p>
          <a:p>
            <a:pPr lvl="1">
              <a:buClr>
                <a:schemeClr val="accent2"/>
              </a:buClr>
            </a:pPr>
            <a:r>
              <a:rPr lang="en-US" sz="1400" dirty="0"/>
              <a:t>How well they understand the material</a:t>
            </a:r>
          </a:p>
          <a:p>
            <a:pPr lvl="1">
              <a:buClr>
                <a:schemeClr val="accent2"/>
              </a:buClr>
            </a:pPr>
            <a:r>
              <a:rPr lang="en-US" sz="1400" dirty="0"/>
              <a:t>How creative/innovative they are during the exercise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C7EA7-5FE6-4C80-B493-C703212E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TIME!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A896A1-7D4C-4987-A107-3AF16A7A2BB9}"/>
              </a:ext>
            </a:extLst>
          </p:cNvPr>
          <p:cNvSpPr txBox="1">
            <a:spLocks/>
          </p:cNvSpPr>
          <p:nvPr/>
        </p:nvSpPr>
        <p:spPr>
          <a:xfrm>
            <a:off x="382962" y="2112337"/>
            <a:ext cx="4217613" cy="35069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Deliverables &amp;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64D88-A503-4B6F-9EC8-7C184AE3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68870"/>
              </p:ext>
            </p:extLst>
          </p:nvPr>
        </p:nvGraphicFramePr>
        <p:xfrm>
          <a:off x="6437398" y="3311551"/>
          <a:ext cx="5076498" cy="3017520"/>
        </p:xfrm>
        <a:graphic>
          <a:graphicData uri="http://schemas.openxmlformats.org/drawingml/2006/table">
            <a:tbl>
              <a:tblPr/>
              <a:tblGrid>
                <a:gridCol w="1692166">
                  <a:extLst>
                    <a:ext uri="{9D8B030D-6E8A-4147-A177-3AD203B41FA5}">
                      <a16:colId xmlns:a16="http://schemas.microsoft.com/office/drawing/2014/main" val="2269323660"/>
                    </a:ext>
                  </a:extLst>
                </a:gridCol>
                <a:gridCol w="1692166">
                  <a:extLst>
                    <a:ext uri="{9D8B030D-6E8A-4147-A177-3AD203B41FA5}">
                      <a16:colId xmlns:a16="http://schemas.microsoft.com/office/drawing/2014/main" val="551607868"/>
                    </a:ext>
                  </a:extLst>
                </a:gridCol>
                <a:gridCol w="1692166">
                  <a:extLst>
                    <a:ext uri="{9D8B030D-6E8A-4147-A177-3AD203B41FA5}">
                      <a16:colId xmlns:a16="http://schemas.microsoft.com/office/drawing/2014/main" val="142079957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4472C4"/>
                          </a:solidFill>
                          <a:effectLst/>
                          <a:latin typeface="+mn-lt"/>
                        </a:rPr>
                        <a:t>Maddy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4472C4"/>
                          </a:solidFill>
                          <a:effectLst/>
                          <a:latin typeface="+mn-lt"/>
                        </a:rPr>
                        <a:t>Ru Yun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4472C4"/>
                          </a:solidFill>
                          <a:effectLst/>
                          <a:latin typeface="+mn-lt"/>
                        </a:rPr>
                        <a:t>Tony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946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7811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Suan Chin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2280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Priyanka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Vikas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Pulkit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160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541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Chitra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Geetanjan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Sandeep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1319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Zishan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Renish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Chinmay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4373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Team 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06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Manoj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Sanket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Emeka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5947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Jawaad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Sachin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0384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Poushali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53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7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069BD-787E-4041-A036-54A24C719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7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65EAE2-E600-4E5F-8610-6BE2434F61FD}"/>
              </a:ext>
            </a:extLst>
          </p:cNvPr>
          <p:cNvSpPr/>
          <p:nvPr/>
        </p:nvSpPr>
        <p:spPr>
          <a:xfrm>
            <a:off x="7014534" y="1423330"/>
            <a:ext cx="4468969" cy="4507605"/>
          </a:xfrm>
          <a:prstGeom prst="roundRect">
            <a:avLst>
              <a:gd name="adj" fmla="val 709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063CA-65F7-49CE-A2BE-207CF4ED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66967-C979-4661-A212-08AD2F5674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Prevalence, sometimes referred to as prevalence rate, is the proportion of persons in a population who have a particular disease or attribute </a:t>
            </a:r>
            <a:r>
              <a:rPr lang="en-US" sz="2000" dirty="0">
                <a:solidFill>
                  <a:schemeClr val="accent4"/>
                </a:solidFill>
              </a:rPr>
              <a:t>(new and pre-existing) </a:t>
            </a:r>
            <a:r>
              <a:rPr lang="en-US" sz="2000" dirty="0"/>
              <a:t>at a specified point in time or over a specified period of time.</a:t>
            </a:r>
          </a:p>
          <a:p>
            <a:pPr marL="0" indent="0">
              <a:buNone/>
            </a:pPr>
            <a:r>
              <a:rPr lang="en-US" sz="2000" dirty="0"/>
              <a:t>Incidence refers to the occurrence of </a:t>
            </a:r>
            <a:r>
              <a:rPr lang="en-US" sz="2000" dirty="0">
                <a:solidFill>
                  <a:schemeClr val="accent4"/>
                </a:solidFill>
              </a:rPr>
              <a:t>new</a:t>
            </a:r>
            <a:r>
              <a:rPr lang="en-US" sz="2000" dirty="0"/>
              <a:t> cases of disease or injury in a population over a specified period of time.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D9BB2-FA99-4A85-AFDE-A2F22D46B2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7" y="609598"/>
            <a:ext cx="5220913" cy="1756068"/>
          </a:xfrm>
        </p:spPr>
        <p:txBody>
          <a:bodyPr/>
          <a:lstStyle/>
          <a:p>
            <a:r>
              <a:rPr lang="en-US" dirty="0"/>
              <a:t>WHAT IS PREVALENCE VS INCIDENCE?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B0F4C-1E3F-45C7-A917-5A70A1970799}"/>
              </a:ext>
            </a:extLst>
          </p:cNvPr>
          <p:cNvSpPr/>
          <p:nvPr/>
        </p:nvSpPr>
        <p:spPr>
          <a:xfrm>
            <a:off x="276226" y="6164661"/>
            <a:ext cx="4429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A6A6A6"/>
                </a:solidFill>
              </a:rPr>
              <a:t>Source: Centers for Disease Control and Prevention (https://www.cdc.gov/ophss/csels/dsepd/ss1978/lesson3/section2.html)</a:t>
            </a:r>
            <a:endParaRPr lang="en-US" sz="1000" i="1" dirty="0"/>
          </a:p>
        </p:txBody>
      </p:sp>
      <p:pic>
        <p:nvPicPr>
          <p:cNvPr id="1026" name="Picture 2" descr="Figure 3.">
            <a:extLst>
              <a:ext uri="{FF2B5EF4-FFF2-40B4-BE49-F238E27FC236}">
                <a16:creationId xmlns:a16="http://schemas.microsoft.com/office/drawing/2014/main" id="{AC561CB4-CE1F-43A8-A466-9217DDA5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60" y="1815294"/>
            <a:ext cx="2733517" cy="37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FE6E71-3229-4258-865B-D2F833069732}"/>
              </a:ext>
            </a:extLst>
          </p:cNvPr>
          <p:cNvSpPr/>
          <p:nvPr/>
        </p:nvSpPr>
        <p:spPr>
          <a:xfrm>
            <a:off x="6502402" y="1022642"/>
            <a:ext cx="5493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Incidence vs Prevalence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DF08-977D-4093-A9C7-1026BBBCAEB1}"/>
              </a:ext>
            </a:extLst>
          </p:cNvPr>
          <p:cNvSpPr/>
          <p:nvPr/>
        </p:nvSpPr>
        <p:spPr>
          <a:xfrm>
            <a:off x="6160389" y="6439443"/>
            <a:ext cx="601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A6A6A6"/>
                </a:solidFill>
              </a:rPr>
              <a:t>Source: Epidemiology and Clinical Research Design, Part 2: Principles. V </a:t>
            </a:r>
            <a:r>
              <a:rPr lang="en-US" sz="1000" i="1" dirty="0" err="1">
                <a:solidFill>
                  <a:srgbClr val="A6A6A6"/>
                </a:solidFill>
              </a:rPr>
              <a:t>Manja</a:t>
            </a:r>
            <a:r>
              <a:rPr lang="en-US" sz="1000" i="1" dirty="0">
                <a:solidFill>
                  <a:srgbClr val="A6A6A6"/>
                </a:solidFill>
              </a:rPr>
              <a:t> &amp; S </a:t>
            </a:r>
            <a:r>
              <a:rPr lang="en-US" sz="1000" i="1" dirty="0" err="1">
                <a:solidFill>
                  <a:srgbClr val="A6A6A6"/>
                </a:solidFill>
              </a:rPr>
              <a:t>Lakshminrusimha</a:t>
            </a:r>
            <a:r>
              <a:rPr lang="en-US" sz="1000" i="1" dirty="0">
                <a:solidFill>
                  <a:srgbClr val="A6A6A6"/>
                </a:solidFill>
              </a:rPr>
              <a:t>. </a:t>
            </a:r>
            <a:r>
              <a:rPr lang="en-US" sz="1000" i="1" dirty="0" err="1">
                <a:solidFill>
                  <a:srgbClr val="A6A6A6"/>
                </a:solidFill>
              </a:rPr>
              <a:t>NeoReviews</a:t>
            </a:r>
            <a:r>
              <a:rPr lang="en-US" sz="1000" i="1" dirty="0">
                <a:solidFill>
                  <a:srgbClr val="A6A6A6"/>
                </a:solidFill>
              </a:rPr>
              <a:t> Feb 2015, 16 (2) e94-e108; DOI: 10.1542/neo.16-2-e94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2312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ABCAE-551C-46BB-9D6A-3D17D318A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B6F9EA-5946-45E3-A4E4-1AF1EDBC9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7" y="1758925"/>
            <a:ext cx="5220913" cy="3340150"/>
          </a:xfrm>
        </p:spPr>
        <p:txBody>
          <a:bodyPr/>
          <a:lstStyle/>
          <a:p>
            <a:r>
              <a:rPr lang="en-US" dirty="0"/>
              <a:t>WHY DO WE CARE? What are the use cases?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E9893E-4703-4ADD-B27F-8A178FA7657B}"/>
              </a:ext>
            </a:extLst>
          </p:cNvPr>
          <p:cNvGrpSpPr/>
          <p:nvPr/>
        </p:nvGrpSpPr>
        <p:grpSpPr>
          <a:xfrm>
            <a:off x="6502400" y="849909"/>
            <a:ext cx="5327116" cy="4584700"/>
            <a:chOff x="6502402" y="1309687"/>
            <a:chExt cx="5090221" cy="42386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FF63F2-FCDA-4275-97B8-A19918C2E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402" y="1309687"/>
              <a:ext cx="5090221" cy="4238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20BAAF-86E8-4F38-BDB1-5DB4A5D07279}"/>
                </a:ext>
              </a:extLst>
            </p:cNvPr>
            <p:cNvSpPr/>
            <p:nvPr/>
          </p:nvSpPr>
          <p:spPr>
            <a:xfrm>
              <a:off x="9712327" y="2093117"/>
              <a:ext cx="1822450" cy="9144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23ED3B-E221-43D3-8F36-636D3C561B43}"/>
                </a:ext>
              </a:extLst>
            </p:cNvPr>
            <p:cNvSpPr/>
            <p:nvPr/>
          </p:nvSpPr>
          <p:spPr>
            <a:xfrm>
              <a:off x="6607177" y="2205832"/>
              <a:ext cx="4937760" cy="9144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41FD00-952D-451E-BFE2-E46183047932}"/>
                </a:ext>
              </a:extLst>
            </p:cNvPr>
            <p:cNvSpPr/>
            <p:nvPr/>
          </p:nvSpPr>
          <p:spPr>
            <a:xfrm>
              <a:off x="6607177" y="2317751"/>
              <a:ext cx="1746250" cy="9144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0BBDA9-7696-430B-9EF4-DDA3B1EB4094}"/>
                </a:ext>
              </a:extLst>
            </p:cNvPr>
            <p:cNvSpPr/>
            <p:nvPr/>
          </p:nvSpPr>
          <p:spPr>
            <a:xfrm>
              <a:off x="6597017" y="3593941"/>
              <a:ext cx="4937760" cy="9144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0F2E3-3E73-44E0-87FE-B6A622D0C2C5}"/>
                </a:ext>
              </a:extLst>
            </p:cNvPr>
            <p:cNvSpPr/>
            <p:nvPr/>
          </p:nvSpPr>
          <p:spPr>
            <a:xfrm>
              <a:off x="6597017" y="3714984"/>
              <a:ext cx="3675888" cy="9144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12CE333-9442-4F3B-82BE-A3AA4092BD49}"/>
              </a:ext>
            </a:extLst>
          </p:cNvPr>
          <p:cNvSpPr txBox="1">
            <a:spLocks/>
          </p:cNvSpPr>
          <p:nvPr/>
        </p:nvSpPr>
        <p:spPr>
          <a:xfrm>
            <a:off x="6502400" y="508001"/>
            <a:ext cx="5335257" cy="311150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Use Case 1: Samsung Immunology Market Tracking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437202-0874-4305-920F-1240F8412AD4}"/>
              </a:ext>
            </a:extLst>
          </p:cNvPr>
          <p:cNvSpPr/>
          <p:nvPr/>
        </p:nvSpPr>
        <p:spPr>
          <a:xfrm>
            <a:off x="934737" y="508001"/>
            <a:ext cx="5327116" cy="763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Market Sizing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: Estimate the number of target patients. Determine your penetration rate. </a:t>
            </a:r>
          </a:p>
        </p:txBody>
      </p:sp>
    </p:spTree>
    <p:extLst>
      <p:ext uri="{BB962C8B-B14F-4D97-AF65-F5344CB8AC3E}">
        <p14:creationId xmlns:p14="http://schemas.microsoft.com/office/powerpoint/2010/main" val="191325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ABCAE-551C-46BB-9D6A-3D17D318A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2F7CAA-6F10-4650-AF6B-E0DA3E32AA0F}"/>
              </a:ext>
            </a:extLst>
          </p:cNvPr>
          <p:cNvSpPr txBox="1">
            <a:spLocks/>
          </p:cNvSpPr>
          <p:nvPr/>
        </p:nvSpPr>
        <p:spPr>
          <a:xfrm>
            <a:off x="6502400" y="298450"/>
            <a:ext cx="5335257" cy="59035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Use Case 2: </a:t>
            </a:r>
            <a:r>
              <a:rPr lang="en-US" b="1" dirty="0" err="1">
                <a:solidFill>
                  <a:schemeClr val="tx2"/>
                </a:solidFill>
              </a:rPr>
              <a:t>LivaNova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Vagus</a:t>
            </a:r>
            <a:r>
              <a:rPr lang="en-US" b="1" dirty="0">
                <a:solidFill>
                  <a:schemeClr val="tx2"/>
                </a:solidFill>
              </a:rPr>
              <a:t> Nerve Stimulation (VNS) Therapy Study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627DA6-C799-4C0C-BDD7-AAACC54454C1}"/>
              </a:ext>
            </a:extLst>
          </p:cNvPr>
          <p:cNvGrpSpPr/>
          <p:nvPr/>
        </p:nvGrpSpPr>
        <p:grpSpPr>
          <a:xfrm>
            <a:off x="6510542" y="820870"/>
            <a:ext cx="5327115" cy="5782048"/>
            <a:chOff x="2981799" y="889236"/>
            <a:chExt cx="5327115" cy="57820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9968CF-B446-45F7-8504-C1450ADC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799" y="889236"/>
              <a:ext cx="5327115" cy="5782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A26B28-0116-4682-9F50-8EB0A59A8230}"/>
                </a:ext>
              </a:extLst>
            </p:cNvPr>
            <p:cNvSpPr/>
            <p:nvPr/>
          </p:nvSpPr>
          <p:spPr>
            <a:xfrm>
              <a:off x="4143799" y="1989430"/>
              <a:ext cx="1828800" cy="9890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5C7799-67A8-4263-A2CE-EC3C65A50600}"/>
                </a:ext>
              </a:extLst>
            </p:cNvPr>
            <p:cNvSpPr/>
            <p:nvPr/>
          </p:nvSpPr>
          <p:spPr>
            <a:xfrm>
              <a:off x="4143799" y="2107802"/>
              <a:ext cx="1463040" cy="9890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B3E4E7-71B2-4DF3-8139-70CD93868DA3}"/>
                </a:ext>
              </a:extLst>
            </p:cNvPr>
            <p:cNvSpPr/>
            <p:nvPr/>
          </p:nvSpPr>
          <p:spPr>
            <a:xfrm>
              <a:off x="6112299" y="1989430"/>
              <a:ext cx="1828800" cy="9890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2B9664-78B4-4BC9-8CF1-831C0F4572AB}"/>
                </a:ext>
              </a:extLst>
            </p:cNvPr>
            <p:cNvSpPr/>
            <p:nvPr/>
          </p:nvSpPr>
          <p:spPr>
            <a:xfrm>
              <a:off x="6112299" y="2107802"/>
              <a:ext cx="1828800" cy="9890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A8C4D9-62D2-407C-AC31-DA5950E49D70}"/>
                </a:ext>
              </a:extLst>
            </p:cNvPr>
            <p:cNvSpPr/>
            <p:nvPr/>
          </p:nvSpPr>
          <p:spPr>
            <a:xfrm>
              <a:off x="6112299" y="2236180"/>
              <a:ext cx="1188720" cy="9890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772A73B-2F62-4FFF-B37A-15F302D91AA9}"/>
              </a:ext>
            </a:extLst>
          </p:cNvPr>
          <p:cNvSpPr txBox="1">
            <a:spLocks/>
          </p:cNvSpPr>
          <p:nvPr/>
        </p:nvSpPr>
        <p:spPr>
          <a:xfrm>
            <a:off x="468687" y="1758925"/>
            <a:ext cx="5220913" cy="334015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ts val="5400"/>
              </a:lnSpc>
              <a:spcBef>
                <a:spcPts val="1000"/>
              </a:spcBef>
              <a:buFont typeface="Arial"/>
              <a:buNone/>
              <a:defRPr sz="5400" b="1" kern="1200" cap="all" spc="-8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WHY DO WE CARE? What are the use cases?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04B3F-2509-44FB-AEF2-323225E9EF9F}"/>
              </a:ext>
            </a:extLst>
          </p:cNvPr>
          <p:cNvSpPr/>
          <p:nvPr/>
        </p:nvSpPr>
        <p:spPr>
          <a:xfrm>
            <a:off x="1005759" y="574691"/>
            <a:ext cx="5327116" cy="763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Physician Targeting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: New drug launch. Target high potential physicians.  </a:t>
            </a:r>
          </a:p>
        </p:txBody>
      </p:sp>
    </p:spTree>
    <p:extLst>
      <p:ext uri="{BB962C8B-B14F-4D97-AF65-F5344CB8AC3E}">
        <p14:creationId xmlns:p14="http://schemas.microsoft.com/office/powerpoint/2010/main" val="268941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063CA-65F7-49CE-A2BE-207CF4ED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D9BB2-FA99-4A85-AFDE-A2F22D46B2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7" y="609598"/>
            <a:ext cx="5220913" cy="5178460"/>
          </a:xfrm>
        </p:spPr>
        <p:txBody>
          <a:bodyPr/>
          <a:lstStyle/>
          <a:p>
            <a:r>
              <a:rPr lang="en-US" dirty="0"/>
              <a:t>HOW TO extrapolate NATIONAL PREVALENCE FROM RWD?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34460C-17D5-4B08-B132-49412D9ECD5B}"/>
              </a:ext>
            </a:extLst>
          </p:cNvPr>
          <p:cNvGrpSpPr/>
          <p:nvPr/>
        </p:nvGrpSpPr>
        <p:grpSpPr>
          <a:xfrm>
            <a:off x="6231230" y="2533987"/>
            <a:ext cx="6005846" cy="1790026"/>
            <a:chOff x="6141077" y="2627089"/>
            <a:chExt cx="6005846" cy="1790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BB397C-B82F-40EB-9717-1B9DF63E2FF2}"/>
                </a:ext>
              </a:extLst>
            </p:cNvPr>
            <p:cNvSpPr/>
            <p:nvPr/>
          </p:nvSpPr>
          <p:spPr>
            <a:xfrm>
              <a:off x="6141077" y="2627089"/>
              <a:ext cx="5810517" cy="1790026"/>
            </a:xfrm>
            <a:prstGeom prst="roundRect">
              <a:avLst>
                <a:gd name="adj" fmla="val 11802"/>
              </a:avLst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4">
                  <a:extLst>
                    <a:ext uri="{FF2B5EF4-FFF2-40B4-BE49-F238E27FC236}">
                      <a16:creationId xmlns:a16="http://schemas.microsoft.com/office/drawing/2014/main" id="{BA4CE229-1FAF-4ED8-931C-818F8A58E9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86152" y="3003713"/>
                  <a:ext cx="5960771" cy="1058246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𝑔𝑖𝑣𝑒𝑛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𝑝𝑒𝑟𝑖𝑜𝑑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marL="0" indent="0">
                    <a:buFont typeface="Arial"/>
                    <a:buNone/>
                  </a:pPr>
                  <a:endPara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marL="0" indent="0"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𝑃𝑟𝑒𝑣𝑎𝑙𝑒𝑛𝑡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𝑐𝑎𝑠𝑒𝑠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𝑅𝑊𝐷</m:t>
                            </m:r>
                          </m:num>
                          <m:den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𝑐𝑎𝑠𝑒𝑠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𝑅𝑊𝐷</m:t>
                            </m:r>
                          </m:den>
                        </m:f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𝑝𝑜𝑝𝑢𝑙𝑎𝑡𝑖𝑜𝑛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𝑐𝑒𝑛𝑠𝑢𝑠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Content Placeholder 4">
                  <a:extLst>
                    <a:ext uri="{FF2B5EF4-FFF2-40B4-BE49-F238E27FC236}">
                      <a16:creationId xmlns:a16="http://schemas.microsoft.com/office/drawing/2014/main" id="{BA4CE229-1FAF-4ED8-931C-818F8A58E9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152" y="3003713"/>
                  <a:ext cx="5960771" cy="105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A086930-4361-4620-B77D-D7B92C5CD4EA}"/>
              </a:ext>
            </a:extLst>
          </p:cNvPr>
          <p:cNvSpPr/>
          <p:nvPr/>
        </p:nvSpPr>
        <p:spPr>
          <a:xfrm>
            <a:off x="6231230" y="2164655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Conceptually…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65158-0D31-470C-88B7-99C90DAE53B8}"/>
              </a:ext>
            </a:extLst>
          </p:cNvPr>
          <p:cNvCxnSpPr>
            <a:cxnSpLocks/>
          </p:cNvCxnSpPr>
          <p:nvPr/>
        </p:nvCxnSpPr>
        <p:spPr>
          <a:xfrm flipH="1">
            <a:off x="8637473" y="1961965"/>
            <a:ext cx="630815" cy="116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5B06C6-1E81-4248-9724-7B5FDE0FE5FC}"/>
              </a:ext>
            </a:extLst>
          </p:cNvPr>
          <p:cNvCxnSpPr/>
          <p:nvPr/>
        </p:nvCxnSpPr>
        <p:spPr>
          <a:xfrm flipV="1">
            <a:off x="7776839" y="4057095"/>
            <a:ext cx="0" cy="102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848D6-345E-4FA5-B03F-70D2281FF623}"/>
              </a:ext>
            </a:extLst>
          </p:cNvPr>
          <p:cNvCxnSpPr/>
          <p:nvPr/>
        </p:nvCxnSpPr>
        <p:spPr>
          <a:xfrm flipV="1">
            <a:off x="10193045" y="4039881"/>
            <a:ext cx="0" cy="102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0BA1490-9E94-4CB0-874C-EB789659074B}"/>
              </a:ext>
            </a:extLst>
          </p:cNvPr>
          <p:cNvSpPr/>
          <p:nvPr/>
        </p:nvSpPr>
        <p:spPr>
          <a:xfrm>
            <a:off x="7470855" y="5202315"/>
            <a:ext cx="611967" cy="497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D28FD-A8BB-4658-BBBE-CDD73E346896}"/>
              </a:ext>
            </a:extLst>
          </p:cNvPr>
          <p:cNvSpPr/>
          <p:nvPr/>
        </p:nvSpPr>
        <p:spPr>
          <a:xfrm>
            <a:off x="9034804" y="1323714"/>
            <a:ext cx="611967" cy="497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04238-BC6D-4618-863C-716353BB60B5}"/>
              </a:ext>
            </a:extLst>
          </p:cNvPr>
          <p:cNvSpPr/>
          <p:nvPr/>
        </p:nvSpPr>
        <p:spPr>
          <a:xfrm>
            <a:off x="9887061" y="5193437"/>
            <a:ext cx="611967" cy="497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592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- 1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780338" cy="4561183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7B1979"/>
                </a:solidFill>
              </a:rPr>
              <a:t>Time lag </a:t>
            </a:r>
            <a:r>
              <a:rPr lang="en-US" sz="1600" dirty="0"/>
              <a:t>– There’s a time lag between when the claims were submitted and when we received them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B0FE20-4BE1-494B-B42B-251F81966F65}"/>
              </a:ext>
            </a:extLst>
          </p:cNvPr>
          <p:cNvGrpSpPr/>
          <p:nvPr/>
        </p:nvGrpSpPr>
        <p:grpSpPr>
          <a:xfrm>
            <a:off x="2901482" y="2862263"/>
            <a:ext cx="7958606" cy="2419952"/>
            <a:chOff x="1331913" y="2376487"/>
            <a:chExt cx="9528175" cy="25592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11CCAD-5EF1-4907-ABDA-7B97C43C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913" y="2376487"/>
              <a:ext cx="9528175" cy="25592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90C460-D65E-4FC0-846C-8E11F98A210F}"/>
                </a:ext>
              </a:extLst>
            </p:cNvPr>
            <p:cNvSpPr/>
            <p:nvPr/>
          </p:nvSpPr>
          <p:spPr>
            <a:xfrm>
              <a:off x="7029450" y="4276725"/>
              <a:ext cx="3162300" cy="658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3E867E-E957-4CBE-80C5-716B1C8BDE12}"/>
              </a:ext>
            </a:extLst>
          </p:cNvPr>
          <p:cNvSpPr txBox="1"/>
          <p:nvPr/>
        </p:nvSpPr>
        <p:spPr>
          <a:xfrm>
            <a:off x="1245182" y="2492930"/>
            <a:ext cx="500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How DRG Real World Data is Collected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DCBE6-ECDF-41AA-AF0C-31B1C63E05A5}"/>
              </a:ext>
            </a:extLst>
          </p:cNvPr>
          <p:cNvSpPr/>
          <p:nvPr/>
        </p:nvSpPr>
        <p:spPr>
          <a:xfrm>
            <a:off x="2112884" y="5549643"/>
            <a:ext cx="6338657" cy="371763"/>
          </a:xfrm>
          <a:prstGeom prst="rect">
            <a:avLst/>
          </a:prstGeom>
          <a:solidFill>
            <a:srgbClr val="D9D9D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Time lag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60 - 90 Days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137E99-4BEA-4C0F-9ABF-999F66DE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08" y="2958019"/>
            <a:ext cx="547217" cy="547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F4E99-D8D7-48DB-9721-E7F96A35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77" y="3282643"/>
            <a:ext cx="547217" cy="547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CB5B6-0377-418C-AF84-A81DF309A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1" y="3620360"/>
            <a:ext cx="547217" cy="547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E8118-736F-4D40-8284-4486ABB5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76" y="3925617"/>
            <a:ext cx="547217" cy="547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FE7E73-34D1-4A40-9E5F-A3E1EFFA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1" y="4385484"/>
            <a:ext cx="547217" cy="547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203E28-8007-4F4D-83AE-6FCE07E79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77" y="4658393"/>
            <a:ext cx="547217" cy="547217"/>
          </a:xfrm>
          <a:prstGeom prst="rect">
            <a:avLst/>
          </a:prstGeom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3D365BDA-DBD5-45D8-88FC-4BBD947E7EEA}"/>
              </a:ext>
            </a:extLst>
          </p:cNvPr>
          <p:cNvSpPr/>
          <p:nvPr/>
        </p:nvSpPr>
        <p:spPr>
          <a:xfrm>
            <a:off x="2112885" y="3925617"/>
            <a:ext cx="665826" cy="54721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B7BD80-20EA-4AF1-9370-BC147C5252B5}"/>
              </a:ext>
            </a:extLst>
          </p:cNvPr>
          <p:cNvSpPr/>
          <p:nvPr/>
        </p:nvSpPr>
        <p:spPr>
          <a:xfrm>
            <a:off x="6719094" y="1637648"/>
            <a:ext cx="4833257" cy="48552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- 2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2698812"/>
            <a:ext cx="5764688" cy="1802167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 startAt="2"/>
            </a:pPr>
            <a:r>
              <a:rPr lang="en-US" sz="1600" b="1" dirty="0">
                <a:solidFill>
                  <a:srgbClr val="7B1979"/>
                </a:solidFill>
              </a:rPr>
              <a:t>Continuous coverage challenge </a:t>
            </a:r>
            <a:r>
              <a:rPr lang="en-US" sz="1600" dirty="0"/>
              <a:t>– Inconsistent data coverage from facility to facility is seen in RWD. The graph to the right shows that not all facilities has data coverage across all 12 months in 2017.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F3AF8-1189-4B55-B61F-9A83A44BF7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3160" t="9411" r="-2739" b="3971"/>
          <a:stretch/>
        </p:blipFill>
        <p:spPr>
          <a:xfrm>
            <a:off x="7204813" y="1807374"/>
            <a:ext cx="4347538" cy="436405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1C1CCE-6509-440F-BFD5-1C8E23518719}"/>
              </a:ext>
            </a:extLst>
          </p:cNvPr>
          <p:cNvSpPr txBox="1"/>
          <p:nvPr/>
        </p:nvSpPr>
        <p:spPr>
          <a:xfrm>
            <a:off x="7914709" y="6171428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Count of Month with Data Coverage in 2017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58082-D336-4D83-A9E8-03368806944C}"/>
              </a:ext>
            </a:extLst>
          </p:cNvPr>
          <p:cNvSpPr txBox="1"/>
          <p:nvPr/>
        </p:nvSpPr>
        <p:spPr>
          <a:xfrm>
            <a:off x="6767060" y="2869222"/>
            <a:ext cx="369332" cy="22403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Distinct Count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Healthbase_id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0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F157F-9E6E-4080-8BEF-0F555057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1C928CF-AA8E-425A-BF9F-86F8B57A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DATA CHALLENGES - 3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7FEECD0C-F915-4EA5-92E4-2079B531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0779884" cy="4561183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 startAt="3"/>
            </a:pPr>
            <a:r>
              <a:rPr lang="en-US" sz="1600" b="1" dirty="0">
                <a:solidFill>
                  <a:srgbClr val="7B1979"/>
                </a:solidFill>
              </a:rPr>
              <a:t>Volume variability/volatility </a:t>
            </a:r>
            <a:r>
              <a:rPr lang="en-US" sz="1600" dirty="0"/>
              <a:t>– Even with facilities that pass the continues coverage rules, irregular data capture (or high volume variability/volatility) is sometimes observed.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sz="1600" dirty="0"/>
              <a:t> 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 startAt="3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C751F-533D-4657-A9A9-F8406652E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9" b="9350"/>
          <a:stretch/>
        </p:blipFill>
        <p:spPr>
          <a:xfrm>
            <a:off x="986972" y="2657934"/>
            <a:ext cx="10218056" cy="3419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376839"/>
      </p:ext>
    </p:extLst>
  </p:cSld>
  <p:clrMapOvr>
    <a:masterClrMapping/>
  </p:clrMapOvr>
</p:sld>
</file>

<file path=ppt/theme/theme1.xml><?xml version="1.0" encoding="utf-8"?>
<a:theme xmlns:a="http://schemas.openxmlformats.org/drawingml/2006/main" name="DRG 16:9 Presentation Template">
  <a:themeElements>
    <a:clrScheme name="Custom 56">
      <a:dk1>
        <a:srgbClr val="000000"/>
      </a:dk1>
      <a:lt1>
        <a:srgbClr val="FFFFFF"/>
      </a:lt1>
      <a:dk2>
        <a:srgbClr val="7A1979"/>
      </a:dk2>
      <a:lt2>
        <a:srgbClr val="BF93C1"/>
      </a:lt2>
      <a:accent1>
        <a:srgbClr val="418AC9"/>
      </a:accent1>
      <a:accent2>
        <a:srgbClr val="6C6271"/>
      </a:accent2>
      <a:accent3>
        <a:srgbClr val="67CBE6"/>
      </a:accent3>
      <a:accent4>
        <a:srgbClr val="F7822E"/>
      </a:accent4>
      <a:accent5>
        <a:srgbClr val="F4BB29"/>
      </a:accent5>
      <a:accent6>
        <a:srgbClr val="A5CF4D"/>
      </a:accent6>
      <a:hlink>
        <a:srgbClr val="4F9CD3"/>
      </a:hlink>
      <a:folHlink>
        <a:srgbClr val="908F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23567</TotalTime>
  <Words>2755</Words>
  <Application>Microsoft Office PowerPoint</Application>
  <PresentationFormat>Widescreen</PresentationFormat>
  <Paragraphs>563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Open Sans</vt:lpstr>
      <vt:lpstr>Wingdings</vt:lpstr>
      <vt:lpstr>DRG 16:9 Presentation Template</vt:lpstr>
      <vt:lpstr>Prevalence Modelling</vt:lpstr>
      <vt:lpstr>agenda</vt:lpstr>
      <vt:lpstr>PowerPoint Presentation</vt:lpstr>
      <vt:lpstr>PowerPoint Presentation</vt:lpstr>
      <vt:lpstr>PowerPoint Presentation</vt:lpstr>
      <vt:lpstr>PowerPoint Presentation</vt:lpstr>
      <vt:lpstr>DATA CHALLENGES - 1</vt:lpstr>
      <vt:lpstr>DATA CHALLENGES - 2</vt:lpstr>
      <vt:lpstr>DATA CHALLENGES - 3</vt:lpstr>
      <vt:lpstr>DATA CHALLENGES - 4</vt:lpstr>
      <vt:lpstr>DATA CHALLENGES - 5</vt:lpstr>
      <vt:lpstr>DATA CHALLENGES - 6</vt:lpstr>
      <vt:lpstr>PowerPoint Presentation</vt:lpstr>
      <vt:lpstr>CASE STUDY:  What is the prevalence of Schizophrenia in the US in 2017?</vt:lpstr>
      <vt:lpstr>CALCULATION steps</vt:lpstr>
      <vt:lpstr>STEP 1: Prepare Non-stabilized Denominator Table</vt:lpstr>
      <vt:lpstr>STEP 2: Prepare Non-stabilized Numerator Table</vt:lpstr>
      <vt:lpstr>STEP 3A: Prepare Stabilized Denominator Table</vt:lpstr>
      <vt:lpstr>STEP 3B: Prepare Stabilized Numerator Table</vt:lpstr>
      <vt:lpstr>STEP 4: Calculate Prevalence Rate for Each Strata </vt:lpstr>
      <vt:lpstr>STEP 5: Apply US Census Data to Calculate National Prevalence</vt:lpstr>
      <vt:lpstr>STEP 6: QC the Results - 1 </vt:lpstr>
      <vt:lpstr>STEP 6: QC the Results - 2 </vt:lpstr>
      <vt:lpstr>STEP 6: QC the Results - 3 </vt:lpstr>
      <vt:lpstr>EXERCISE TIME!</vt:lpstr>
      <vt:lpstr>EXERCISE TIME!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El Massad, Omnya</cp:lastModifiedBy>
  <cp:revision>742</cp:revision>
  <dcterms:created xsi:type="dcterms:W3CDTF">2018-02-02T01:46:45Z</dcterms:created>
  <dcterms:modified xsi:type="dcterms:W3CDTF">2018-10-23T02:57:06Z</dcterms:modified>
</cp:coreProperties>
</file>